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82" r:id="rId3"/>
    <p:sldId id="258" r:id="rId4"/>
    <p:sldId id="257" r:id="rId5"/>
    <p:sldId id="283" r:id="rId6"/>
    <p:sldId id="292" r:id="rId7"/>
    <p:sldId id="260" r:id="rId8"/>
    <p:sldId id="279" r:id="rId9"/>
    <p:sldId id="284" r:id="rId10"/>
    <p:sldId id="263" r:id="rId11"/>
    <p:sldId id="259" r:id="rId12"/>
    <p:sldId id="264" r:id="rId13"/>
    <p:sldId id="265" r:id="rId14"/>
    <p:sldId id="267" r:id="rId15"/>
    <p:sldId id="285" r:id="rId16"/>
    <p:sldId id="268" r:id="rId17"/>
    <p:sldId id="291" r:id="rId18"/>
    <p:sldId id="270" r:id="rId19"/>
    <p:sldId id="271" r:id="rId20"/>
    <p:sldId id="273" r:id="rId21"/>
    <p:sldId id="274" r:id="rId22"/>
    <p:sldId id="281" r:id="rId23"/>
    <p:sldId id="278" r:id="rId24"/>
    <p:sldId id="287" r:id="rId25"/>
    <p:sldId id="277" r:id="rId26"/>
    <p:sldId id="289" r:id="rId27"/>
    <p:sldId id="290" r:id="rId28"/>
    <p:sldId id="288" r:id="rId2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A89E"/>
    <a:srgbClr val="404040"/>
    <a:srgbClr val="FFFFFF"/>
    <a:srgbClr val="7F7F7F"/>
    <a:srgbClr val="0F0E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6873" autoAdjust="0"/>
  </p:normalViewPr>
  <p:slideViewPr>
    <p:cSldViewPr snapToGrid="0">
      <p:cViewPr varScale="1">
        <p:scale>
          <a:sx n="64" d="100"/>
          <a:sy n="64" d="100"/>
        </p:scale>
        <p:origin x="1426"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1BFDB6-94E6-4DCD-87EB-A02DEF2381D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zh-TW" altLang="en-US"/>
        </a:p>
      </dgm:t>
    </dgm:pt>
    <dgm:pt modelId="{4ABFACFB-AC1F-426E-83BF-C45187BD997D}">
      <dgm:prSet phldrT="[文字]"/>
      <dgm:spPr>
        <a:solidFill>
          <a:srgbClr val="01A89E"/>
        </a:solidFill>
        <a:ln>
          <a:noFill/>
        </a:ln>
      </dgm:spPr>
      <dgm:t>
        <a:bodyPr/>
        <a:lstStyle/>
        <a:p>
          <a:r>
            <a:rPr lang="en-US" altLang="zh-TW" dirty="0"/>
            <a:t>AE</a:t>
          </a:r>
          <a:endParaRPr lang="zh-TW" altLang="en-US" dirty="0"/>
        </a:p>
      </dgm:t>
    </dgm:pt>
    <dgm:pt modelId="{C91EFD64-B145-4E18-B658-529A40E2C23C}" type="parTrans" cxnId="{E6B85419-AC72-441D-8B52-3B912F5B7B30}">
      <dgm:prSet/>
      <dgm:spPr/>
      <dgm:t>
        <a:bodyPr/>
        <a:lstStyle/>
        <a:p>
          <a:endParaRPr lang="zh-TW" altLang="en-US"/>
        </a:p>
      </dgm:t>
    </dgm:pt>
    <dgm:pt modelId="{B90BA252-F662-40E8-9EDA-1908EB4C2BC0}" type="sibTrans" cxnId="{E6B85419-AC72-441D-8B52-3B912F5B7B30}">
      <dgm:prSet/>
      <dgm:spPr/>
      <dgm:t>
        <a:bodyPr/>
        <a:lstStyle/>
        <a:p>
          <a:endParaRPr lang="zh-TW" altLang="en-US"/>
        </a:p>
      </dgm:t>
    </dgm:pt>
    <dgm:pt modelId="{CB7FA5ED-6611-4117-915F-6B6D19EDE116}">
      <dgm:prSet phldrT="[文字]"/>
      <dgm:spPr>
        <a:solidFill>
          <a:schemeClr val="bg1">
            <a:lumMod val="95000"/>
            <a:alpha val="90000"/>
          </a:schemeClr>
        </a:solidFill>
        <a:ln>
          <a:noFill/>
        </a:ln>
      </dgm:spPr>
      <dgm:t>
        <a:bodyPr/>
        <a:lstStyle/>
        <a:p>
          <a:r>
            <a:rPr lang="en-US" altLang="zh-TW" dirty="0"/>
            <a:t>FC (32) </a:t>
          </a:r>
          <a:endParaRPr lang="zh-TW" altLang="en-US" dirty="0"/>
        </a:p>
      </dgm:t>
    </dgm:pt>
    <dgm:pt modelId="{7290C1CE-F892-4CCD-8373-B84C3EEB3BCF}" type="parTrans" cxnId="{AE018281-DC30-4616-BAFD-BC8FBA021C39}">
      <dgm:prSet/>
      <dgm:spPr/>
      <dgm:t>
        <a:bodyPr/>
        <a:lstStyle/>
        <a:p>
          <a:endParaRPr lang="zh-TW" altLang="en-US"/>
        </a:p>
      </dgm:t>
    </dgm:pt>
    <dgm:pt modelId="{96D03E48-B194-4421-8581-D34495D76C53}" type="sibTrans" cxnId="{AE018281-DC30-4616-BAFD-BC8FBA021C39}">
      <dgm:prSet/>
      <dgm:spPr/>
      <dgm:t>
        <a:bodyPr/>
        <a:lstStyle/>
        <a:p>
          <a:endParaRPr lang="zh-TW" altLang="en-US"/>
        </a:p>
      </dgm:t>
    </dgm:pt>
    <dgm:pt modelId="{C86C2086-8D38-4D11-9033-AB09A81CEDA4}">
      <dgm:prSet phldrT="[文字]"/>
      <dgm:spPr>
        <a:solidFill>
          <a:srgbClr val="01A89E"/>
        </a:solidFill>
        <a:ln>
          <a:noFill/>
        </a:ln>
      </dgm:spPr>
      <dgm:t>
        <a:bodyPr/>
        <a:lstStyle/>
        <a:p>
          <a:r>
            <a:rPr lang="en-US" altLang="zh-TW" dirty="0"/>
            <a:t>VAE</a:t>
          </a:r>
          <a:endParaRPr lang="zh-TW" altLang="en-US" dirty="0"/>
        </a:p>
      </dgm:t>
    </dgm:pt>
    <dgm:pt modelId="{C202A836-AB38-4CC3-B7BD-07C5C9FD254D}" type="parTrans" cxnId="{0C9BACE7-3551-4DA3-AAC7-C5810562EBC6}">
      <dgm:prSet/>
      <dgm:spPr/>
      <dgm:t>
        <a:bodyPr/>
        <a:lstStyle/>
        <a:p>
          <a:endParaRPr lang="zh-TW" altLang="en-US"/>
        </a:p>
      </dgm:t>
    </dgm:pt>
    <dgm:pt modelId="{E28D45AA-9C23-4E01-9441-83A2D0BC3DBD}" type="sibTrans" cxnId="{0C9BACE7-3551-4DA3-AAC7-C5810562EBC6}">
      <dgm:prSet/>
      <dgm:spPr/>
      <dgm:t>
        <a:bodyPr/>
        <a:lstStyle/>
        <a:p>
          <a:endParaRPr lang="zh-TW" altLang="en-US"/>
        </a:p>
      </dgm:t>
    </dgm:pt>
    <dgm:pt modelId="{CD8E25CE-C131-4387-A47C-F705BD65DA40}">
      <dgm:prSet phldrT="[文字]"/>
      <dgm:spPr>
        <a:solidFill>
          <a:schemeClr val="bg1">
            <a:lumMod val="95000"/>
            <a:alpha val="90000"/>
          </a:schemeClr>
        </a:solidFill>
        <a:ln>
          <a:noFill/>
        </a:ln>
      </dgm:spPr>
      <dgm:t>
        <a:bodyPr/>
        <a:lstStyle/>
        <a:p>
          <a:r>
            <a:rPr lang="en-US" altLang="zh-TW" dirty="0"/>
            <a:t>FC (32) </a:t>
          </a:r>
          <a:endParaRPr lang="zh-TW" altLang="en-US" dirty="0"/>
        </a:p>
      </dgm:t>
    </dgm:pt>
    <dgm:pt modelId="{B937A989-2214-4C88-81B0-068D09FA53C0}" type="parTrans" cxnId="{479A754A-FBA9-4581-B931-603BAB29A87C}">
      <dgm:prSet/>
      <dgm:spPr/>
      <dgm:t>
        <a:bodyPr/>
        <a:lstStyle/>
        <a:p>
          <a:endParaRPr lang="zh-TW" altLang="en-US"/>
        </a:p>
      </dgm:t>
    </dgm:pt>
    <dgm:pt modelId="{7E6BB0D9-11E3-42B4-A967-78F221668FC9}" type="sibTrans" cxnId="{479A754A-FBA9-4581-B931-603BAB29A87C}">
      <dgm:prSet/>
      <dgm:spPr/>
      <dgm:t>
        <a:bodyPr/>
        <a:lstStyle/>
        <a:p>
          <a:endParaRPr lang="zh-TW" altLang="en-US"/>
        </a:p>
      </dgm:t>
    </dgm:pt>
    <dgm:pt modelId="{49FF4806-7139-4451-82BD-550A19B79451}">
      <dgm:prSet phldrT="[文字]"/>
      <dgm:spPr>
        <a:solidFill>
          <a:srgbClr val="01A89E"/>
        </a:solidFill>
        <a:ln>
          <a:noFill/>
        </a:ln>
      </dgm:spPr>
      <dgm:t>
        <a:bodyPr/>
        <a:lstStyle/>
        <a:p>
          <a:r>
            <a:rPr lang="en-US" altLang="zh-TW" dirty="0"/>
            <a:t>CAE</a:t>
          </a:r>
          <a:endParaRPr lang="zh-TW" altLang="en-US" dirty="0"/>
        </a:p>
      </dgm:t>
    </dgm:pt>
    <dgm:pt modelId="{1896F04F-330F-48F5-A570-74ED6F723A0E}" type="parTrans" cxnId="{79F3205E-76DB-4281-BD06-EC06BD161CDB}">
      <dgm:prSet/>
      <dgm:spPr/>
      <dgm:t>
        <a:bodyPr/>
        <a:lstStyle/>
        <a:p>
          <a:endParaRPr lang="zh-TW" altLang="en-US"/>
        </a:p>
      </dgm:t>
    </dgm:pt>
    <dgm:pt modelId="{21536C3F-89DC-4C4D-B5E0-2BE9D49CFC8C}" type="sibTrans" cxnId="{79F3205E-76DB-4281-BD06-EC06BD161CDB}">
      <dgm:prSet/>
      <dgm:spPr/>
      <dgm:t>
        <a:bodyPr/>
        <a:lstStyle/>
        <a:p>
          <a:endParaRPr lang="zh-TW" altLang="en-US"/>
        </a:p>
      </dgm:t>
    </dgm:pt>
    <dgm:pt modelId="{BBEB2A37-38F5-49C7-B5B9-890CE1B85A6C}">
      <dgm:prSet phldrT="[文字]"/>
      <dgm:spPr>
        <a:solidFill>
          <a:schemeClr val="bg1">
            <a:lumMod val="95000"/>
            <a:alpha val="90000"/>
          </a:schemeClr>
        </a:solidFill>
        <a:ln>
          <a:noFill/>
        </a:ln>
      </dgm:spPr>
      <dgm:t>
        <a:bodyPr/>
        <a:lstStyle/>
        <a:p>
          <a:r>
            <a:rPr lang="en-US" altLang="zh-TW" dirty="0"/>
            <a:t>Conv2D(32) </a:t>
          </a:r>
          <a:endParaRPr lang="zh-TW" altLang="en-US" dirty="0"/>
        </a:p>
      </dgm:t>
    </dgm:pt>
    <dgm:pt modelId="{4442998A-56EB-4E80-A96E-859901238B48}" type="parTrans" cxnId="{49649264-5555-42CD-AB2B-323BBF3C9097}">
      <dgm:prSet/>
      <dgm:spPr/>
      <dgm:t>
        <a:bodyPr/>
        <a:lstStyle/>
        <a:p>
          <a:endParaRPr lang="zh-TW" altLang="en-US"/>
        </a:p>
      </dgm:t>
    </dgm:pt>
    <dgm:pt modelId="{11363A04-557E-4F7A-80CB-71B4176ACD40}" type="sibTrans" cxnId="{49649264-5555-42CD-AB2B-323BBF3C9097}">
      <dgm:prSet/>
      <dgm:spPr/>
      <dgm:t>
        <a:bodyPr/>
        <a:lstStyle/>
        <a:p>
          <a:endParaRPr lang="zh-TW" altLang="en-US"/>
        </a:p>
      </dgm:t>
    </dgm:pt>
    <dgm:pt modelId="{A80BD3AC-FE62-42FF-9527-4F40D08DDBCE}">
      <dgm:prSet phldrT="[文字]"/>
      <dgm:spPr>
        <a:solidFill>
          <a:schemeClr val="bg1">
            <a:lumMod val="95000"/>
            <a:alpha val="90000"/>
          </a:schemeClr>
        </a:solidFill>
        <a:ln>
          <a:noFill/>
        </a:ln>
      </dgm:spPr>
      <dgm:t>
        <a:bodyPr/>
        <a:lstStyle/>
        <a:p>
          <a:r>
            <a:rPr lang="en-US" altLang="zh-TW" dirty="0"/>
            <a:t>Conv2D(32) </a:t>
          </a:r>
          <a:endParaRPr lang="zh-TW" altLang="en-US" dirty="0"/>
        </a:p>
      </dgm:t>
    </dgm:pt>
    <dgm:pt modelId="{00439493-E208-4E54-AEEA-5B67D9E57219}" type="parTrans" cxnId="{848D00FA-E689-43ED-9A79-61244BA0250A}">
      <dgm:prSet/>
      <dgm:spPr/>
      <dgm:t>
        <a:bodyPr/>
        <a:lstStyle/>
        <a:p>
          <a:endParaRPr lang="zh-TW" altLang="en-US"/>
        </a:p>
      </dgm:t>
    </dgm:pt>
    <dgm:pt modelId="{1EE3B3AE-40E6-4BFD-ADC4-8CCABCBC5BAE}" type="sibTrans" cxnId="{848D00FA-E689-43ED-9A79-61244BA0250A}">
      <dgm:prSet/>
      <dgm:spPr/>
      <dgm:t>
        <a:bodyPr/>
        <a:lstStyle/>
        <a:p>
          <a:endParaRPr lang="zh-TW" altLang="en-US"/>
        </a:p>
      </dgm:t>
    </dgm:pt>
    <dgm:pt modelId="{9285B61F-D10F-4016-B090-FF65A893893F}">
      <dgm:prSet/>
      <dgm:spPr>
        <a:solidFill>
          <a:srgbClr val="01A89E"/>
        </a:solidFill>
        <a:ln>
          <a:noFill/>
        </a:ln>
      </dgm:spPr>
      <dgm:t>
        <a:bodyPr/>
        <a:lstStyle/>
        <a:p>
          <a:r>
            <a:rPr lang="en-US" altLang="zh-TW" dirty="0"/>
            <a:t>CVAE</a:t>
          </a:r>
          <a:endParaRPr lang="zh-TW" altLang="en-US" dirty="0"/>
        </a:p>
      </dgm:t>
    </dgm:pt>
    <dgm:pt modelId="{72EDD32D-5E53-4924-A698-4A5E6488BCC0}" type="parTrans" cxnId="{78DAE87E-C3F0-4C62-8734-5C352B24938F}">
      <dgm:prSet/>
      <dgm:spPr/>
      <dgm:t>
        <a:bodyPr/>
        <a:lstStyle/>
        <a:p>
          <a:endParaRPr lang="zh-TW" altLang="en-US"/>
        </a:p>
      </dgm:t>
    </dgm:pt>
    <dgm:pt modelId="{E4BB8280-3DB9-4DFD-B0FC-8091C57E0BB3}" type="sibTrans" cxnId="{78DAE87E-C3F0-4C62-8734-5C352B24938F}">
      <dgm:prSet/>
      <dgm:spPr/>
      <dgm:t>
        <a:bodyPr/>
        <a:lstStyle/>
        <a:p>
          <a:endParaRPr lang="zh-TW" altLang="en-US"/>
        </a:p>
      </dgm:t>
    </dgm:pt>
    <dgm:pt modelId="{E40C900D-4368-46F3-96E2-71A3F54F6E81}">
      <dgm:prSet phldrT="[文字]"/>
      <dgm:spPr>
        <a:solidFill>
          <a:schemeClr val="bg1">
            <a:lumMod val="95000"/>
            <a:alpha val="90000"/>
          </a:schemeClr>
        </a:solidFill>
        <a:ln>
          <a:noFill/>
        </a:ln>
      </dgm:spPr>
      <dgm:t>
        <a:bodyPr/>
        <a:lstStyle/>
        <a:p>
          <a:r>
            <a:rPr lang="en-US" altLang="zh-TW" dirty="0"/>
            <a:t>FC (8)</a:t>
          </a:r>
          <a:endParaRPr lang="zh-TW" altLang="en-US" dirty="0"/>
        </a:p>
      </dgm:t>
    </dgm:pt>
    <dgm:pt modelId="{E160DDF2-AF3C-491E-A12E-E23AABDB120C}" type="parTrans" cxnId="{6825ED11-05A2-4531-8F80-98C2327CEB67}">
      <dgm:prSet/>
      <dgm:spPr/>
      <dgm:t>
        <a:bodyPr/>
        <a:lstStyle/>
        <a:p>
          <a:endParaRPr lang="zh-TW" altLang="en-US"/>
        </a:p>
      </dgm:t>
    </dgm:pt>
    <dgm:pt modelId="{16A081F7-16DC-415E-BCD3-9464D0EECFA6}" type="sibTrans" cxnId="{6825ED11-05A2-4531-8F80-98C2327CEB67}">
      <dgm:prSet/>
      <dgm:spPr/>
      <dgm:t>
        <a:bodyPr/>
        <a:lstStyle/>
        <a:p>
          <a:endParaRPr lang="zh-TW" altLang="en-US"/>
        </a:p>
      </dgm:t>
    </dgm:pt>
    <dgm:pt modelId="{6CC7C2E6-036A-4C3F-8073-95D80E37075B}">
      <dgm:prSet phldrT="[文字]"/>
      <dgm:spPr>
        <a:solidFill>
          <a:schemeClr val="bg1">
            <a:lumMod val="95000"/>
            <a:alpha val="90000"/>
          </a:schemeClr>
        </a:solidFill>
        <a:ln>
          <a:noFill/>
        </a:ln>
      </dgm:spPr>
      <dgm:t>
        <a:bodyPr/>
        <a:lstStyle/>
        <a:p>
          <a:r>
            <a:rPr lang="en-US" altLang="zh-TW" dirty="0"/>
            <a:t>FC (4)</a:t>
          </a:r>
          <a:endParaRPr lang="zh-TW" altLang="en-US" dirty="0"/>
        </a:p>
      </dgm:t>
    </dgm:pt>
    <dgm:pt modelId="{A6BD8615-951C-4EE8-94C9-DF29B27E5A8C}" type="parTrans" cxnId="{9D3016E8-02D8-45FE-97CE-2FC55C341B8D}">
      <dgm:prSet/>
      <dgm:spPr/>
      <dgm:t>
        <a:bodyPr/>
        <a:lstStyle/>
        <a:p>
          <a:endParaRPr lang="zh-TW" altLang="en-US"/>
        </a:p>
      </dgm:t>
    </dgm:pt>
    <dgm:pt modelId="{D7EBD8E5-FA61-4586-8F2E-3E8D801AED65}" type="sibTrans" cxnId="{9D3016E8-02D8-45FE-97CE-2FC55C341B8D}">
      <dgm:prSet/>
      <dgm:spPr/>
      <dgm:t>
        <a:bodyPr/>
        <a:lstStyle/>
        <a:p>
          <a:endParaRPr lang="zh-TW" altLang="en-US"/>
        </a:p>
      </dgm:t>
    </dgm:pt>
    <dgm:pt modelId="{D1FDF02A-84CF-4DEB-AE58-0109A8517608}">
      <dgm:prSet phldrT="[文字]"/>
      <dgm:spPr>
        <a:solidFill>
          <a:schemeClr val="bg1">
            <a:lumMod val="95000"/>
            <a:alpha val="90000"/>
          </a:schemeClr>
        </a:solidFill>
        <a:ln>
          <a:noFill/>
        </a:ln>
      </dgm:spPr>
      <dgm:t>
        <a:bodyPr/>
        <a:lstStyle/>
        <a:p>
          <a:r>
            <a:rPr lang="en-US" altLang="zh-TW" dirty="0"/>
            <a:t>FC (2)</a:t>
          </a:r>
          <a:endParaRPr lang="zh-TW" altLang="en-US" dirty="0"/>
        </a:p>
      </dgm:t>
    </dgm:pt>
    <dgm:pt modelId="{349EF869-9F30-4C46-899A-81DD45423BD3}" type="parTrans" cxnId="{E890C703-8606-4912-9A44-1B0F49C03570}">
      <dgm:prSet/>
      <dgm:spPr/>
      <dgm:t>
        <a:bodyPr/>
        <a:lstStyle/>
        <a:p>
          <a:endParaRPr lang="zh-TW" altLang="en-US"/>
        </a:p>
      </dgm:t>
    </dgm:pt>
    <dgm:pt modelId="{2C37D6DB-3CA7-4CDF-8C97-FBDB117583F2}" type="sibTrans" cxnId="{E890C703-8606-4912-9A44-1B0F49C03570}">
      <dgm:prSet/>
      <dgm:spPr/>
      <dgm:t>
        <a:bodyPr/>
        <a:lstStyle/>
        <a:p>
          <a:endParaRPr lang="zh-TW" altLang="en-US"/>
        </a:p>
      </dgm:t>
    </dgm:pt>
    <dgm:pt modelId="{61C4F0C0-22CE-4F95-9812-490A542E6B28}">
      <dgm:prSet phldrT="[文字]"/>
      <dgm:spPr>
        <a:solidFill>
          <a:schemeClr val="bg1">
            <a:lumMod val="95000"/>
            <a:alpha val="90000"/>
          </a:schemeClr>
        </a:solidFill>
        <a:ln>
          <a:noFill/>
        </a:ln>
      </dgm:spPr>
      <dgm:t>
        <a:bodyPr/>
        <a:lstStyle/>
        <a:p>
          <a:r>
            <a:rPr lang="en-US" altLang="zh-TW" dirty="0"/>
            <a:t>FC (4)</a:t>
          </a:r>
          <a:endParaRPr lang="zh-TW" altLang="en-US" dirty="0"/>
        </a:p>
      </dgm:t>
    </dgm:pt>
    <dgm:pt modelId="{ED1B95DA-B922-4955-BC73-E3F7E42CC617}" type="parTrans" cxnId="{08FE4F18-BA7E-460F-92F0-898EC772ABD7}">
      <dgm:prSet/>
      <dgm:spPr/>
      <dgm:t>
        <a:bodyPr/>
        <a:lstStyle/>
        <a:p>
          <a:endParaRPr lang="zh-TW" altLang="en-US"/>
        </a:p>
      </dgm:t>
    </dgm:pt>
    <dgm:pt modelId="{CA5A8F5C-EA8A-4237-B966-09B8D7A061E6}" type="sibTrans" cxnId="{08FE4F18-BA7E-460F-92F0-898EC772ABD7}">
      <dgm:prSet/>
      <dgm:spPr/>
      <dgm:t>
        <a:bodyPr/>
        <a:lstStyle/>
        <a:p>
          <a:endParaRPr lang="zh-TW" altLang="en-US"/>
        </a:p>
      </dgm:t>
    </dgm:pt>
    <dgm:pt modelId="{1E135A27-ACFD-4E94-A27C-9F137C5194C2}">
      <dgm:prSet phldrT="[文字]"/>
      <dgm:spPr>
        <a:solidFill>
          <a:schemeClr val="bg1">
            <a:lumMod val="95000"/>
            <a:alpha val="90000"/>
          </a:schemeClr>
        </a:solidFill>
        <a:ln>
          <a:noFill/>
        </a:ln>
      </dgm:spPr>
      <dgm:t>
        <a:bodyPr/>
        <a:lstStyle/>
        <a:p>
          <a:r>
            <a:rPr lang="en-US" altLang="zh-TW" dirty="0"/>
            <a:t>FC (8)</a:t>
          </a:r>
          <a:endParaRPr lang="zh-TW" altLang="en-US" dirty="0"/>
        </a:p>
      </dgm:t>
    </dgm:pt>
    <dgm:pt modelId="{DFE7B5C7-FE94-4291-AC90-25DC03A3300B}" type="parTrans" cxnId="{AEDFB848-1420-417E-A8F1-F562A0877623}">
      <dgm:prSet/>
      <dgm:spPr/>
      <dgm:t>
        <a:bodyPr/>
        <a:lstStyle/>
        <a:p>
          <a:endParaRPr lang="zh-TW" altLang="en-US"/>
        </a:p>
      </dgm:t>
    </dgm:pt>
    <dgm:pt modelId="{15BA28D3-7B79-40B1-B9B2-A38AD9CFEDAE}" type="sibTrans" cxnId="{AEDFB848-1420-417E-A8F1-F562A0877623}">
      <dgm:prSet/>
      <dgm:spPr/>
      <dgm:t>
        <a:bodyPr/>
        <a:lstStyle/>
        <a:p>
          <a:endParaRPr lang="zh-TW" altLang="en-US"/>
        </a:p>
      </dgm:t>
    </dgm:pt>
    <dgm:pt modelId="{D194D9DD-AA85-4FDD-AF37-B6A05EBAE695}">
      <dgm:prSet phldrT="[文字]"/>
      <dgm:spPr>
        <a:solidFill>
          <a:schemeClr val="bg1">
            <a:lumMod val="95000"/>
            <a:alpha val="90000"/>
          </a:schemeClr>
        </a:solidFill>
        <a:ln>
          <a:noFill/>
        </a:ln>
      </dgm:spPr>
      <dgm:t>
        <a:bodyPr/>
        <a:lstStyle/>
        <a:p>
          <a:r>
            <a:rPr lang="en-US" altLang="zh-TW" dirty="0"/>
            <a:t>FC (16)</a:t>
          </a:r>
          <a:endParaRPr lang="zh-TW" altLang="en-US" dirty="0"/>
        </a:p>
      </dgm:t>
    </dgm:pt>
    <dgm:pt modelId="{003AB1A4-140E-4E13-B58A-4A0B21C9526D}" type="parTrans" cxnId="{B0E17148-B1AF-4846-B779-B534D951F322}">
      <dgm:prSet/>
      <dgm:spPr/>
      <dgm:t>
        <a:bodyPr/>
        <a:lstStyle/>
        <a:p>
          <a:endParaRPr lang="zh-TW" altLang="en-US"/>
        </a:p>
      </dgm:t>
    </dgm:pt>
    <dgm:pt modelId="{30E57FF8-319A-4F75-B395-D7F675411C63}" type="sibTrans" cxnId="{B0E17148-B1AF-4846-B779-B534D951F322}">
      <dgm:prSet/>
      <dgm:spPr/>
      <dgm:t>
        <a:bodyPr/>
        <a:lstStyle/>
        <a:p>
          <a:endParaRPr lang="zh-TW" altLang="en-US"/>
        </a:p>
      </dgm:t>
    </dgm:pt>
    <dgm:pt modelId="{D9BADCD1-07E9-4652-A164-EFF96D8FAB90}">
      <dgm:prSet phldrT="[文字]"/>
      <dgm:spPr>
        <a:solidFill>
          <a:schemeClr val="bg1">
            <a:lumMod val="95000"/>
            <a:alpha val="90000"/>
          </a:schemeClr>
        </a:solidFill>
        <a:ln>
          <a:noFill/>
        </a:ln>
      </dgm:spPr>
      <dgm:t>
        <a:bodyPr/>
        <a:lstStyle/>
        <a:p>
          <a:r>
            <a:rPr lang="en-US" altLang="zh-TW" dirty="0"/>
            <a:t>FC (32)</a:t>
          </a:r>
          <a:endParaRPr lang="zh-TW" altLang="en-US" dirty="0"/>
        </a:p>
      </dgm:t>
    </dgm:pt>
    <dgm:pt modelId="{196CE6E3-AFAA-4AC4-8FEE-057B733E05EB}" type="parTrans" cxnId="{4A0EE10A-EE90-40E4-871E-16B4CF912378}">
      <dgm:prSet/>
      <dgm:spPr/>
      <dgm:t>
        <a:bodyPr/>
        <a:lstStyle/>
        <a:p>
          <a:endParaRPr lang="zh-TW" altLang="en-US"/>
        </a:p>
      </dgm:t>
    </dgm:pt>
    <dgm:pt modelId="{B050F47B-5B67-4DE7-ABF1-29E7CD807EAE}" type="sibTrans" cxnId="{4A0EE10A-EE90-40E4-871E-16B4CF912378}">
      <dgm:prSet/>
      <dgm:spPr/>
      <dgm:t>
        <a:bodyPr/>
        <a:lstStyle/>
        <a:p>
          <a:endParaRPr lang="zh-TW" altLang="en-US"/>
        </a:p>
      </dgm:t>
    </dgm:pt>
    <dgm:pt modelId="{AD1955B0-177D-40A1-BEFC-6AC74AC6185F}">
      <dgm:prSet phldrT="[文字]"/>
      <dgm:spPr>
        <a:solidFill>
          <a:schemeClr val="bg1">
            <a:lumMod val="95000"/>
            <a:alpha val="90000"/>
          </a:schemeClr>
        </a:solidFill>
        <a:ln>
          <a:noFill/>
        </a:ln>
      </dgm:spPr>
      <dgm:t>
        <a:bodyPr/>
        <a:lstStyle/>
        <a:p>
          <a:r>
            <a:rPr lang="en-US" altLang="zh-TW" dirty="0"/>
            <a:t>FC (64)</a:t>
          </a:r>
          <a:endParaRPr lang="zh-TW" altLang="en-US" dirty="0"/>
        </a:p>
      </dgm:t>
    </dgm:pt>
    <dgm:pt modelId="{64D005A3-A0BA-4AB8-BDD7-72CA918985F3}" type="parTrans" cxnId="{1AECF865-EBB8-4408-8327-D814C6A15F3B}">
      <dgm:prSet/>
      <dgm:spPr/>
      <dgm:t>
        <a:bodyPr/>
        <a:lstStyle/>
        <a:p>
          <a:endParaRPr lang="zh-TW" altLang="en-US"/>
        </a:p>
      </dgm:t>
    </dgm:pt>
    <dgm:pt modelId="{574787F4-FE0D-48E6-9A66-84638869B219}" type="sibTrans" cxnId="{1AECF865-EBB8-4408-8327-D814C6A15F3B}">
      <dgm:prSet/>
      <dgm:spPr/>
      <dgm:t>
        <a:bodyPr/>
        <a:lstStyle/>
        <a:p>
          <a:endParaRPr lang="zh-TW" altLang="en-US"/>
        </a:p>
      </dgm:t>
    </dgm:pt>
    <dgm:pt modelId="{39482A9A-FFB1-42C7-8557-1CFA31CAC6A6}">
      <dgm:prSet phldrT="[文字]"/>
      <dgm:spPr>
        <a:solidFill>
          <a:schemeClr val="bg1">
            <a:lumMod val="95000"/>
            <a:alpha val="90000"/>
          </a:schemeClr>
        </a:solidFill>
        <a:ln>
          <a:noFill/>
        </a:ln>
      </dgm:spPr>
      <dgm:t>
        <a:bodyPr/>
        <a:lstStyle/>
        <a:p>
          <a:r>
            <a:rPr lang="en-US" altLang="zh-TW" dirty="0"/>
            <a:t>FC (16)</a:t>
          </a:r>
          <a:endParaRPr lang="zh-TW" altLang="en-US" dirty="0"/>
        </a:p>
      </dgm:t>
    </dgm:pt>
    <dgm:pt modelId="{03D2D634-D287-41D2-AFFE-E6B29D8E7073}" type="parTrans" cxnId="{70F58BF1-80AF-485B-8A93-BD0C7F8227C8}">
      <dgm:prSet/>
      <dgm:spPr/>
      <dgm:t>
        <a:bodyPr/>
        <a:lstStyle/>
        <a:p>
          <a:endParaRPr lang="zh-TW" altLang="en-US"/>
        </a:p>
      </dgm:t>
    </dgm:pt>
    <dgm:pt modelId="{D2C00AB2-B153-43AE-A6DC-C527843A0D44}" type="sibTrans" cxnId="{70F58BF1-80AF-485B-8A93-BD0C7F8227C8}">
      <dgm:prSet/>
      <dgm:spPr/>
      <dgm:t>
        <a:bodyPr/>
        <a:lstStyle/>
        <a:p>
          <a:endParaRPr lang="zh-TW" altLang="en-US"/>
        </a:p>
      </dgm:t>
    </dgm:pt>
    <dgm:pt modelId="{232ACB1E-3DC2-4CBA-A32D-62617B02C101}">
      <dgm:prSet/>
      <dgm:spPr>
        <a:solidFill>
          <a:schemeClr val="bg1">
            <a:lumMod val="95000"/>
            <a:alpha val="90000"/>
          </a:schemeClr>
        </a:solidFill>
        <a:ln>
          <a:noFill/>
        </a:ln>
      </dgm:spPr>
      <dgm:t>
        <a:bodyPr/>
        <a:lstStyle/>
        <a:p>
          <a:r>
            <a:rPr lang="en-US" altLang="zh-TW" dirty="0"/>
            <a:t>FC (16)</a:t>
          </a:r>
          <a:endParaRPr lang="zh-TW" altLang="en-US" dirty="0"/>
        </a:p>
      </dgm:t>
    </dgm:pt>
    <dgm:pt modelId="{7BA03D2E-E795-4C00-B968-E0BF7F54B54A}" type="parTrans" cxnId="{B7A8DDCE-A7E3-4018-B7B2-46D2BE4B66F3}">
      <dgm:prSet/>
      <dgm:spPr/>
      <dgm:t>
        <a:bodyPr/>
        <a:lstStyle/>
        <a:p>
          <a:endParaRPr lang="zh-TW" altLang="en-US"/>
        </a:p>
      </dgm:t>
    </dgm:pt>
    <dgm:pt modelId="{D2967557-55F2-4FDB-B732-284D6C8AE8E6}" type="sibTrans" cxnId="{B7A8DDCE-A7E3-4018-B7B2-46D2BE4B66F3}">
      <dgm:prSet/>
      <dgm:spPr/>
      <dgm:t>
        <a:bodyPr/>
        <a:lstStyle/>
        <a:p>
          <a:endParaRPr lang="zh-TW" altLang="en-US"/>
        </a:p>
      </dgm:t>
    </dgm:pt>
    <dgm:pt modelId="{9EC7AE18-7569-4E79-A297-9D23B3D36859}">
      <dgm:prSet/>
      <dgm:spPr>
        <a:solidFill>
          <a:schemeClr val="bg1">
            <a:lumMod val="95000"/>
            <a:alpha val="90000"/>
          </a:schemeClr>
        </a:solidFill>
        <a:ln>
          <a:noFill/>
        </a:ln>
      </dgm:spPr>
      <dgm:t>
        <a:bodyPr/>
        <a:lstStyle/>
        <a:p>
          <a:r>
            <a:rPr lang="en-US" altLang="zh-TW" dirty="0"/>
            <a:t>FC (8)</a:t>
          </a:r>
          <a:endParaRPr lang="zh-TW" altLang="en-US" dirty="0"/>
        </a:p>
      </dgm:t>
    </dgm:pt>
    <dgm:pt modelId="{9F6813F8-4BB6-49E2-AAE3-94296B919AB9}" type="parTrans" cxnId="{8A740914-1EC0-4950-80CE-DE729024FBD4}">
      <dgm:prSet/>
      <dgm:spPr/>
      <dgm:t>
        <a:bodyPr/>
        <a:lstStyle/>
        <a:p>
          <a:endParaRPr lang="zh-TW" altLang="en-US"/>
        </a:p>
      </dgm:t>
    </dgm:pt>
    <dgm:pt modelId="{64E52904-192E-4C4A-B5B5-0DECD0A41215}" type="sibTrans" cxnId="{8A740914-1EC0-4950-80CE-DE729024FBD4}">
      <dgm:prSet/>
      <dgm:spPr/>
      <dgm:t>
        <a:bodyPr/>
        <a:lstStyle/>
        <a:p>
          <a:endParaRPr lang="zh-TW" altLang="en-US"/>
        </a:p>
      </dgm:t>
    </dgm:pt>
    <dgm:pt modelId="{7B1FDD92-3C38-48E3-9272-B2F73AABD571}">
      <dgm:prSet/>
      <dgm:spPr>
        <a:solidFill>
          <a:schemeClr val="bg1">
            <a:lumMod val="95000"/>
            <a:alpha val="90000"/>
          </a:schemeClr>
        </a:solidFill>
        <a:ln>
          <a:noFill/>
        </a:ln>
      </dgm:spPr>
      <dgm:t>
        <a:bodyPr/>
        <a:lstStyle/>
        <a:p>
          <a:r>
            <a:rPr lang="en-US" altLang="zh-TW" dirty="0"/>
            <a:t>FC (4)</a:t>
          </a:r>
          <a:endParaRPr lang="zh-TW" altLang="en-US" dirty="0"/>
        </a:p>
      </dgm:t>
    </dgm:pt>
    <dgm:pt modelId="{360595D3-0A1A-44A1-ACA4-1AB576119144}" type="parTrans" cxnId="{D75181F8-D5FC-4FC7-8E0E-89251CC9162D}">
      <dgm:prSet/>
      <dgm:spPr/>
      <dgm:t>
        <a:bodyPr/>
        <a:lstStyle/>
        <a:p>
          <a:endParaRPr lang="zh-TW" altLang="en-US"/>
        </a:p>
      </dgm:t>
    </dgm:pt>
    <dgm:pt modelId="{ABF407E3-8CB6-44DC-8135-D7ADEAB677C3}" type="sibTrans" cxnId="{D75181F8-D5FC-4FC7-8E0E-89251CC9162D}">
      <dgm:prSet/>
      <dgm:spPr/>
      <dgm:t>
        <a:bodyPr/>
        <a:lstStyle/>
        <a:p>
          <a:endParaRPr lang="zh-TW" altLang="en-US"/>
        </a:p>
      </dgm:t>
    </dgm:pt>
    <dgm:pt modelId="{E07C05B9-4D40-4182-BAD5-2785F98F60B0}">
      <dgm:prSet/>
      <dgm:spPr>
        <a:solidFill>
          <a:schemeClr val="bg1">
            <a:lumMod val="95000"/>
            <a:alpha val="90000"/>
          </a:schemeClr>
        </a:solidFill>
        <a:ln>
          <a:noFill/>
        </a:ln>
      </dgm:spPr>
      <dgm:t>
        <a:bodyPr/>
        <a:lstStyle/>
        <a:p>
          <a:r>
            <a:rPr lang="en-US" altLang="zh-TW" dirty="0">
              <a:solidFill>
                <a:schemeClr val="tx1"/>
              </a:solidFill>
            </a:rPr>
            <a:t>Two Gaussian approximations</a:t>
          </a:r>
          <a:endParaRPr lang="zh-TW" altLang="en-US" dirty="0">
            <a:solidFill>
              <a:schemeClr val="tx1"/>
            </a:solidFill>
          </a:endParaRPr>
        </a:p>
      </dgm:t>
    </dgm:pt>
    <dgm:pt modelId="{BEC2D4E3-6116-4D13-8823-2BEEC8B63CB1}" type="parTrans" cxnId="{BFAEE44E-7526-4664-AC26-D317EFE98305}">
      <dgm:prSet/>
      <dgm:spPr/>
      <dgm:t>
        <a:bodyPr/>
        <a:lstStyle/>
        <a:p>
          <a:endParaRPr lang="zh-TW" altLang="en-US"/>
        </a:p>
      </dgm:t>
    </dgm:pt>
    <dgm:pt modelId="{81F310A3-B62E-497E-908F-29723367BAA7}" type="sibTrans" cxnId="{BFAEE44E-7526-4664-AC26-D317EFE98305}">
      <dgm:prSet/>
      <dgm:spPr/>
      <dgm:t>
        <a:bodyPr/>
        <a:lstStyle/>
        <a:p>
          <a:endParaRPr lang="zh-TW" altLang="en-US"/>
        </a:p>
      </dgm:t>
    </dgm:pt>
    <dgm:pt modelId="{AF2E0B0A-1A41-4798-B491-2C59F07A5D40}">
      <dgm:prSet/>
      <dgm:spPr>
        <a:solidFill>
          <a:schemeClr val="bg1">
            <a:lumMod val="95000"/>
            <a:alpha val="90000"/>
          </a:schemeClr>
        </a:solidFill>
        <a:ln>
          <a:noFill/>
        </a:ln>
      </dgm:spPr>
      <dgm:t>
        <a:bodyPr/>
        <a:lstStyle/>
        <a:p>
          <a:r>
            <a:rPr lang="en-US" altLang="zh-TW" dirty="0"/>
            <a:t>FC (4)</a:t>
          </a:r>
          <a:endParaRPr lang="zh-TW" altLang="en-US" dirty="0"/>
        </a:p>
      </dgm:t>
    </dgm:pt>
    <dgm:pt modelId="{8DCE75BA-5516-4D75-B0CC-1A25F6B8E101}" type="parTrans" cxnId="{DF5EEB9C-D725-4C64-988E-0723D96397DD}">
      <dgm:prSet/>
      <dgm:spPr/>
      <dgm:t>
        <a:bodyPr/>
        <a:lstStyle/>
        <a:p>
          <a:endParaRPr lang="zh-TW" altLang="en-US"/>
        </a:p>
      </dgm:t>
    </dgm:pt>
    <dgm:pt modelId="{17CFDCAA-E30D-4797-9DB5-950E0C35B9A6}" type="sibTrans" cxnId="{DF5EEB9C-D725-4C64-988E-0723D96397DD}">
      <dgm:prSet/>
      <dgm:spPr/>
      <dgm:t>
        <a:bodyPr/>
        <a:lstStyle/>
        <a:p>
          <a:endParaRPr lang="zh-TW" altLang="en-US"/>
        </a:p>
      </dgm:t>
    </dgm:pt>
    <dgm:pt modelId="{763CD1D5-1FB9-45B6-BDB1-70BA773C9D8C}">
      <dgm:prSet/>
      <dgm:spPr>
        <a:solidFill>
          <a:schemeClr val="bg1">
            <a:lumMod val="95000"/>
            <a:alpha val="90000"/>
          </a:schemeClr>
        </a:solidFill>
        <a:ln>
          <a:noFill/>
        </a:ln>
      </dgm:spPr>
      <dgm:t>
        <a:bodyPr/>
        <a:lstStyle/>
        <a:p>
          <a:r>
            <a:rPr lang="en-US" altLang="zh-TW" dirty="0"/>
            <a:t>FC (8)</a:t>
          </a:r>
          <a:endParaRPr lang="zh-TW" altLang="en-US" dirty="0"/>
        </a:p>
      </dgm:t>
    </dgm:pt>
    <dgm:pt modelId="{0CBC6057-6E3D-4000-8D96-DA739F0A624B}" type="parTrans" cxnId="{7DA7148A-98C8-46A6-B779-F73205E99990}">
      <dgm:prSet/>
      <dgm:spPr/>
      <dgm:t>
        <a:bodyPr/>
        <a:lstStyle/>
        <a:p>
          <a:endParaRPr lang="zh-TW" altLang="en-US"/>
        </a:p>
      </dgm:t>
    </dgm:pt>
    <dgm:pt modelId="{8DEF0D68-1575-4F3F-8391-B535AD3F6CC0}" type="sibTrans" cxnId="{7DA7148A-98C8-46A6-B779-F73205E99990}">
      <dgm:prSet/>
      <dgm:spPr/>
      <dgm:t>
        <a:bodyPr/>
        <a:lstStyle/>
        <a:p>
          <a:endParaRPr lang="zh-TW" altLang="en-US"/>
        </a:p>
      </dgm:t>
    </dgm:pt>
    <dgm:pt modelId="{30405ED9-58E4-4FF9-AEA5-59F8F0D8944C}">
      <dgm:prSet/>
      <dgm:spPr>
        <a:solidFill>
          <a:schemeClr val="bg1">
            <a:lumMod val="95000"/>
            <a:alpha val="90000"/>
          </a:schemeClr>
        </a:solidFill>
        <a:ln>
          <a:noFill/>
        </a:ln>
      </dgm:spPr>
      <dgm:t>
        <a:bodyPr/>
        <a:lstStyle/>
        <a:p>
          <a:r>
            <a:rPr lang="en-US" altLang="zh-TW" dirty="0"/>
            <a:t>FC (16)</a:t>
          </a:r>
          <a:endParaRPr lang="zh-TW" altLang="en-US" dirty="0"/>
        </a:p>
      </dgm:t>
    </dgm:pt>
    <dgm:pt modelId="{DB9E289A-E16E-4BD3-8997-03C6443C446A}" type="parTrans" cxnId="{05B9570A-9070-4B59-93C5-AAB9DDBB49FD}">
      <dgm:prSet/>
      <dgm:spPr/>
      <dgm:t>
        <a:bodyPr/>
        <a:lstStyle/>
        <a:p>
          <a:endParaRPr lang="zh-TW" altLang="en-US"/>
        </a:p>
      </dgm:t>
    </dgm:pt>
    <dgm:pt modelId="{1BFE3143-1B09-481A-82F2-19B2C05E03A7}" type="sibTrans" cxnId="{05B9570A-9070-4B59-93C5-AAB9DDBB49FD}">
      <dgm:prSet/>
      <dgm:spPr/>
      <dgm:t>
        <a:bodyPr/>
        <a:lstStyle/>
        <a:p>
          <a:endParaRPr lang="zh-TW" altLang="en-US"/>
        </a:p>
      </dgm:t>
    </dgm:pt>
    <dgm:pt modelId="{2C02C7D6-4925-4501-B599-36AA55A6DE84}">
      <dgm:prSet/>
      <dgm:spPr>
        <a:solidFill>
          <a:schemeClr val="bg1">
            <a:lumMod val="95000"/>
            <a:alpha val="90000"/>
          </a:schemeClr>
        </a:solidFill>
        <a:ln>
          <a:noFill/>
        </a:ln>
      </dgm:spPr>
      <dgm:t>
        <a:bodyPr/>
        <a:lstStyle/>
        <a:p>
          <a:r>
            <a:rPr lang="en-US" altLang="zh-TW" dirty="0"/>
            <a:t>FC (32)</a:t>
          </a:r>
          <a:endParaRPr lang="zh-TW" altLang="en-US" dirty="0"/>
        </a:p>
      </dgm:t>
    </dgm:pt>
    <dgm:pt modelId="{BB380207-C72B-4E52-B653-6B7B9DC58F99}" type="parTrans" cxnId="{81F8E0A7-2C33-45C7-9859-0ECA24E54C10}">
      <dgm:prSet/>
      <dgm:spPr/>
      <dgm:t>
        <a:bodyPr/>
        <a:lstStyle/>
        <a:p>
          <a:endParaRPr lang="zh-TW" altLang="en-US"/>
        </a:p>
      </dgm:t>
    </dgm:pt>
    <dgm:pt modelId="{31331DAF-846D-44AF-8A95-9ABC81F3406E}" type="sibTrans" cxnId="{81F8E0A7-2C33-45C7-9859-0ECA24E54C10}">
      <dgm:prSet/>
      <dgm:spPr/>
      <dgm:t>
        <a:bodyPr/>
        <a:lstStyle/>
        <a:p>
          <a:endParaRPr lang="zh-TW" altLang="en-US"/>
        </a:p>
      </dgm:t>
    </dgm:pt>
    <dgm:pt modelId="{9548B78B-0375-475B-AE1B-2B6D7678BD28}">
      <dgm:prSet/>
      <dgm:spPr>
        <a:solidFill>
          <a:schemeClr val="bg1">
            <a:lumMod val="95000"/>
            <a:alpha val="90000"/>
          </a:schemeClr>
        </a:solidFill>
        <a:ln>
          <a:noFill/>
        </a:ln>
      </dgm:spPr>
      <dgm:t>
        <a:bodyPr/>
        <a:lstStyle/>
        <a:p>
          <a:r>
            <a:rPr lang="en-US" altLang="zh-TW" dirty="0"/>
            <a:t>FC (64)</a:t>
          </a:r>
          <a:endParaRPr lang="zh-TW" altLang="en-US" dirty="0"/>
        </a:p>
      </dgm:t>
    </dgm:pt>
    <dgm:pt modelId="{EE32DDF9-E83A-497E-B2AC-5CD4089B8A0D}" type="parTrans" cxnId="{6A4C8043-FB1F-4069-A709-A4F16966AFD0}">
      <dgm:prSet/>
      <dgm:spPr/>
      <dgm:t>
        <a:bodyPr/>
        <a:lstStyle/>
        <a:p>
          <a:endParaRPr lang="zh-TW" altLang="en-US"/>
        </a:p>
      </dgm:t>
    </dgm:pt>
    <dgm:pt modelId="{4D7C5796-6B6C-4C51-872B-B6A67E853EF1}" type="sibTrans" cxnId="{6A4C8043-FB1F-4069-A709-A4F16966AFD0}">
      <dgm:prSet/>
      <dgm:spPr/>
      <dgm:t>
        <a:bodyPr/>
        <a:lstStyle/>
        <a:p>
          <a:endParaRPr lang="zh-TW" altLang="en-US"/>
        </a:p>
      </dgm:t>
    </dgm:pt>
    <dgm:pt modelId="{5E878F2B-CD61-41B1-98BB-9549960EDE18}">
      <dgm:prSet phldrT="[文字]"/>
      <dgm:spPr>
        <a:solidFill>
          <a:schemeClr val="bg1">
            <a:lumMod val="95000"/>
            <a:alpha val="90000"/>
          </a:schemeClr>
        </a:solidFill>
        <a:ln>
          <a:noFill/>
        </a:ln>
      </dgm:spPr>
      <dgm:t>
        <a:bodyPr/>
        <a:lstStyle/>
        <a:p>
          <a:r>
            <a:rPr lang="en-US" altLang="zh-TW" dirty="0"/>
            <a:t>Conv2D(32)</a:t>
          </a:r>
          <a:endParaRPr lang="zh-TW" altLang="en-US" dirty="0"/>
        </a:p>
      </dgm:t>
    </dgm:pt>
    <dgm:pt modelId="{85AC82FB-BCE8-4477-BF32-8A81DF4418BC}" type="parTrans" cxnId="{EB86ECFF-0056-40A8-9AA8-84D8655548C2}">
      <dgm:prSet/>
      <dgm:spPr/>
      <dgm:t>
        <a:bodyPr/>
        <a:lstStyle/>
        <a:p>
          <a:endParaRPr lang="zh-TW" altLang="en-US"/>
        </a:p>
      </dgm:t>
    </dgm:pt>
    <dgm:pt modelId="{23EDA158-22BF-4E29-91FF-F50DE506F02F}" type="sibTrans" cxnId="{EB86ECFF-0056-40A8-9AA8-84D8655548C2}">
      <dgm:prSet/>
      <dgm:spPr/>
      <dgm:t>
        <a:bodyPr/>
        <a:lstStyle/>
        <a:p>
          <a:endParaRPr lang="zh-TW" altLang="en-US"/>
        </a:p>
      </dgm:t>
    </dgm:pt>
    <dgm:pt modelId="{C2F7A4DF-7F44-46A0-AD3A-D22171758EAE}">
      <dgm:prSet phldrT="[文字]"/>
      <dgm:spPr>
        <a:solidFill>
          <a:schemeClr val="bg1">
            <a:lumMod val="95000"/>
            <a:alpha val="90000"/>
          </a:schemeClr>
        </a:solidFill>
        <a:ln>
          <a:noFill/>
        </a:ln>
      </dgm:spPr>
      <dgm:t>
        <a:bodyPr/>
        <a:lstStyle/>
        <a:p>
          <a:r>
            <a:rPr lang="en-US" altLang="zh-TW" dirty="0"/>
            <a:t>Conv2DTransposed(32)</a:t>
          </a:r>
          <a:endParaRPr lang="zh-TW" altLang="en-US" dirty="0"/>
        </a:p>
      </dgm:t>
    </dgm:pt>
    <dgm:pt modelId="{3CA59644-C266-4079-BC51-9545A135B0FA}" type="parTrans" cxnId="{45A6680E-1058-40F8-9565-EBCE4F4E6E93}">
      <dgm:prSet/>
      <dgm:spPr/>
      <dgm:t>
        <a:bodyPr/>
        <a:lstStyle/>
        <a:p>
          <a:endParaRPr lang="zh-TW" altLang="en-US"/>
        </a:p>
      </dgm:t>
    </dgm:pt>
    <dgm:pt modelId="{8E1CACDC-789E-45A1-AAE6-2D13DE0A4990}" type="sibTrans" cxnId="{45A6680E-1058-40F8-9565-EBCE4F4E6E93}">
      <dgm:prSet/>
      <dgm:spPr/>
      <dgm:t>
        <a:bodyPr/>
        <a:lstStyle/>
        <a:p>
          <a:endParaRPr lang="zh-TW" altLang="en-US"/>
        </a:p>
      </dgm:t>
    </dgm:pt>
    <dgm:pt modelId="{D74B517A-0DB5-4483-BB79-531F17BDD6E4}">
      <dgm:prSet phldrT="[文字]"/>
      <dgm:spPr>
        <a:solidFill>
          <a:schemeClr val="bg1">
            <a:lumMod val="95000"/>
            <a:alpha val="90000"/>
          </a:schemeClr>
        </a:solidFill>
        <a:ln>
          <a:noFill/>
        </a:ln>
      </dgm:spPr>
      <dgm:t>
        <a:bodyPr/>
        <a:lstStyle/>
        <a:p>
          <a:r>
            <a:rPr lang="en-US" altLang="zh-TW" dirty="0"/>
            <a:t>Conv2DTransposed(32)</a:t>
          </a:r>
          <a:endParaRPr lang="zh-TW" altLang="en-US" dirty="0"/>
        </a:p>
      </dgm:t>
    </dgm:pt>
    <dgm:pt modelId="{28B07CA8-3FAB-406F-B66B-2F722152F060}" type="parTrans" cxnId="{031B0CBD-2D5C-4A57-9995-FD2604898CE9}">
      <dgm:prSet/>
      <dgm:spPr/>
      <dgm:t>
        <a:bodyPr/>
        <a:lstStyle/>
        <a:p>
          <a:endParaRPr lang="zh-TW" altLang="en-US"/>
        </a:p>
      </dgm:t>
    </dgm:pt>
    <dgm:pt modelId="{77EC0116-18FF-4E85-8705-DC938AB47FAC}" type="sibTrans" cxnId="{031B0CBD-2D5C-4A57-9995-FD2604898CE9}">
      <dgm:prSet/>
      <dgm:spPr/>
      <dgm:t>
        <a:bodyPr/>
        <a:lstStyle/>
        <a:p>
          <a:endParaRPr lang="zh-TW" altLang="en-US"/>
        </a:p>
      </dgm:t>
    </dgm:pt>
    <dgm:pt modelId="{DF9BF2D8-8566-4A73-AAE4-7A15225FE049}">
      <dgm:prSet phldrT="[文字]"/>
      <dgm:spPr>
        <a:solidFill>
          <a:schemeClr val="bg1">
            <a:lumMod val="95000"/>
            <a:alpha val="90000"/>
          </a:schemeClr>
        </a:solidFill>
        <a:ln>
          <a:noFill/>
        </a:ln>
      </dgm:spPr>
      <dgm:t>
        <a:bodyPr/>
        <a:lstStyle/>
        <a:p>
          <a:r>
            <a:rPr lang="en-US" altLang="zh-TW" dirty="0"/>
            <a:t>Conv2DTransposed(32)  </a:t>
          </a:r>
          <a:endParaRPr lang="zh-TW" altLang="en-US" dirty="0"/>
        </a:p>
      </dgm:t>
    </dgm:pt>
    <dgm:pt modelId="{B14FEC7B-D837-44F9-A99A-7ED7F8262C4D}" type="parTrans" cxnId="{292FE128-7F32-4B45-BECD-69986E39706A}">
      <dgm:prSet/>
      <dgm:spPr/>
      <dgm:t>
        <a:bodyPr/>
        <a:lstStyle/>
        <a:p>
          <a:endParaRPr lang="zh-TW" altLang="en-US"/>
        </a:p>
      </dgm:t>
    </dgm:pt>
    <dgm:pt modelId="{69258366-B59B-42B9-9262-86586BB6F15A}" type="sibTrans" cxnId="{292FE128-7F32-4B45-BECD-69986E39706A}">
      <dgm:prSet/>
      <dgm:spPr/>
      <dgm:t>
        <a:bodyPr/>
        <a:lstStyle/>
        <a:p>
          <a:endParaRPr lang="zh-TW" altLang="en-US"/>
        </a:p>
      </dgm:t>
    </dgm:pt>
    <dgm:pt modelId="{55795097-227A-4D18-A710-45D044FAC1F8}">
      <dgm:prSet/>
      <dgm:spPr>
        <a:solidFill>
          <a:schemeClr val="bg1">
            <a:lumMod val="95000"/>
            <a:alpha val="90000"/>
          </a:schemeClr>
        </a:solidFill>
        <a:ln>
          <a:noFill/>
        </a:ln>
      </dgm:spPr>
      <dgm:t>
        <a:bodyPr/>
        <a:lstStyle/>
        <a:p>
          <a:r>
            <a:rPr lang="en-US" altLang="zh-TW"/>
            <a:t>Conv2D(32) </a:t>
          </a:r>
          <a:endParaRPr lang="zh-TW" altLang="en-US"/>
        </a:p>
      </dgm:t>
    </dgm:pt>
    <dgm:pt modelId="{A54E7587-EEE5-4F5A-81D6-87A932D781D3}" type="parTrans" cxnId="{DF642A57-E950-4F58-B961-C0F8DD157766}">
      <dgm:prSet/>
      <dgm:spPr/>
      <dgm:t>
        <a:bodyPr/>
        <a:lstStyle/>
        <a:p>
          <a:endParaRPr lang="zh-TW" altLang="en-US"/>
        </a:p>
      </dgm:t>
    </dgm:pt>
    <dgm:pt modelId="{2E1BE99B-2055-421A-B033-D8F3689365C2}" type="sibTrans" cxnId="{DF642A57-E950-4F58-B961-C0F8DD157766}">
      <dgm:prSet/>
      <dgm:spPr/>
      <dgm:t>
        <a:bodyPr/>
        <a:lstStyle/>
        <a:p>
          <a:endParaRPr lang="zh-TW" altLang="en-US"/>
        </a:p>
      </dgm:t>
    </dgm:pt>
    <dgm:pt modelId="{18CDF824-284E-46FA-927E-FF65E335C85A}">
      <dgm:prSet/>
      <dgm:spPr>
        <a:solidFill>
          <a:schemeClr val="bg1">
            <a:lumMod val="95000"/>
            <a:alpha val="90000"/>
          </a:schemeClr>
        </a:solidFill>
        <a:ln>
          <a:noFill/>
        </a:ln>
      </dgm:spPr>
      <dgm:t>
        <a:bodyPr/>
        <a:lstStyle/>
        <a:p>
          <a:r>
            <a:rPr lang="en-US" altLang="zh-TW"/>
            <a:t>Conv2D(32) </a:t>
          </a:r>
          <a:endParaRPr lang="zh-TW" altLang="en-US" dirty="0"/>
        </a:p>
      </dgm:t>
    </dgm:pt>
    <dgm:pt modelId="{41A995E4-EE11-4EB7-9505-AA38FD4DD49B}" type="parTrans" cxnId="{BB245904-092F-4F48-AAA1-CB683C29269C}">
      <dgm:prSet/>
      <dgm:spPr/>
      <dgm:t>
        <a:bodyPr/>
        <a:lstStyle/>
        <a:p>
          <a:endParaRPr lang="zh-TW" altLang="en-US"/>
        </a:p>
      </dgm:t>
    </dgm:pt>
    <dgm:pt modelId="{99CD20FF-E09D-4A74-A0EC-B640D3D19F66}" type="sibTrans" cxnId="{BB245904-092F-4F48-AAA1-CB683C29269C}">
      <dgm:prSet/>
      <dgm:spPr/>
      <dgm:t>
        <a:bodyPr/>
        <a:lstStyle/>
        <a:p>
          <a:endParaRPr lang="zh-TW" altLang="en-US"/>
        </a:p>
      </dgm:t>
    </dgm:pt>
    <dgm:pt modelId="{43D205DE-9A2E-408D-A60A-A77B0BF89E53}">
      <dgm:prSet/>
      <dgm:spPr>
        <a:solidFill>
          <a:schemeClr val="bg1">
            <a:lumMod val="95000"/>
            <a:alpha val="90000"/>
          </a:schemeClr>
        </a:solidFill>
        <a:ln>
          <a:noFill/>
        </a:ln>
      </dgm:spPr>
      <dgm:t>
        <a:bodyPr/>
        <a:lstStyle/>
        <a:p>
          <a:r>
            <a:rPr lang="en-US" altLang="zh-TW" dirty="0"/>
            <a:t>Conv2D(32)</a:t>
          </a:r>
          <a:endParaRPr lang="zh-TW" altLang="en-US" dirty="0"/>
        </a:p>
      </dgm:t>
    </dgm:pt>
    <dgm:pt modelId="{2CEC4693-459F-4A5A-A95E-CBABD56FBCAE}" type="parTrans" cxnId="{7F7DCC80-944C-4348-8B12-B02EF1F9CD1D}">
      <dgm:prSet/>
      <dgm:spPr/>
      <dgm:t>
        <a:bodyPr/>
        <a:lstStyle/>
        <a:p>
          <a:endParaRPr lang="zh-TW" altLang="en-US"/>
        </a:p>
      </dgm:t>
    </dgm:pt>
    <dgm:pt modelId="{68018344-7173-4DDC-B0B1-A043E07C6649}" type="sibTrans" cxnId="{7F7DCC80-944C-4348-8B12-B02EF1F9CD1D}">
      <dgm:prSet/>
      <dgm:spPr/>
      <dgm:t>
        <a:bodyPr/>
        <a:lstStyle/>
        <a:p>
          <a:endParaRPr lang="zh-TW" altLang="en-US"/>
        </a:p>
      </dgm:t>
    </dgm:pt>
    <dgm:pt modelId="{08AC8F65-8D6C-45F4-B90F-AF096FB18F2C}">
      <dgm:prSet/>
      <dgm:spPr>
        <a:solidFill>
          <a:schemeClr val="bg1">
            <a:lumMod val="95000"/>
            <a:alpha val="90000"/>
          </a:schemeClr>
        </a:solidFill>
        <a:ln>
          <a:noFill/>
        </a:ln>
      </dgm:spPr>
      <dgm:t>
        <a:bodyPr/>
        <a:lstStyle/>
        <a:p>
          <a:r>
            <a:rPr lang="en-US" altLang="zh-TW" dirty="0"/>
            <a:t>Conv2DTransposed(32)</a:t>
          </a:r>
          <a:endParaRPr lang="zh-TW" altLang="en-US" dirty="0"/>
        </a:p>
      </dgm:t>
    </dgm:pt>
    <dgm:pt modelId="{4BA611C2-14F7-4A4F-B284-A05323F90519}" type="parTrans" cxnId="{0D2F6F70-9290-4162-9FB1-E64AAC00752B}">
      <dgm:prSet/>
      <dgm:spPr/>
      <dgm:t>
        <a:bodyPr/>
        <a:lstStyle/>
        <a:p>
          <a:endParaRPr lang="zh-TW" altLang="en-US"/>
        </a:p>
      </dgm:t>
    </dgm:pt>
    <dgm:pt modelId="{5E373E81-89CA-4024-BA0E-A7B6F12CFC37}" type="sibTrans" cxnId="{0D2F6F70-9290-4162-9FB1-E64AAC00752B}">
      <dgm:prSet/>
      <dgm:spPr/>
      <dgm:t>
        <a:bodyPr/>
        <a:lstStyle/>
        <a:p>
          <a:endParaRPr lang="zh-TW" altLang="en-US"/>
        </a:p>
      </dgm:t>
    </dgm:pt>
    <dgm:pt modelId="{080591F2-CE7A-4A95-B148-8C5BBAE79EA9}">
      <dgm:prSet/>
      <dgm:spPr>
        <a:solidFill>
          <a:schemeClr val="bg1">
            <a:lumMod val="95000"/>
            <a:alpha val="90000"/>
          </a:schemeClr>
        </a:solidFill>
        <a:ln>
          <a:noFill/>
        </a:ln>
      </dgm:spPr>
      <dgm:t>
        <a:bodyPr/>
        <a:lstStyle/>
        <a:p>
          <a:r>
            <a:rPr lang="en-US" altLang="zh-TW"/>
            <a:t>Conv2DTransposed(32)</a:t>
          </a:r>
          <a:endParaRPr lang="zh-TW" altLang="en-US" dirty="0"/>
        </a:p>
      </dgm:t>
    </dgm:pt>
    <dgm:pt modelId="{0842A18E-8C66-42E3-AFE6-A12CFE447A44}" type="parTrans" cxnId="{8C29708C-8256-43A8-8517-9D1D7BB4FFAB}">
      <dgm:prSet/>
      <dgm:spPr/>
      <dgm:t>
        <a:bodyPr/>
        <a:lstStyle/>
        <a:p>
          <a:endParaRPr lang="zh-TW" altLang="en-US"/>
        </a:p>
      </dgm:t>
    </dgm:pt>
    <dgm:pt modelId="{4300FEE2-9D88-49D2-BA7A-2F47972CE259}" type="sibTrans" cxnId="{8C29708C-8256-43A8-8517-9D1D7BB4FFAB}">
      <dgm:prSet/>
      <dgm:spPr/>
      <dgm:t>
        <a:bodyPr/>
        <a:lstStyle/>
        <a:p>
          <a:endParaRPr lang="zh-TW" altLang="en-US"/>
        </a:p>
      </dgm:t>
    </dgm:pt>
    <dgm:pt modelId="{C84DEB2C-69C8-4F1D-A410-A12E2A2E6C53}">
      <dgm:prSet/>
      <dgm:spPr>
        <a:solidFill>
          <a:schemeClr val="bg1">
            <a:lumMod val="95000"/>
            <a:alpha val="90000"/>
          </a:schemeClr>
        </a:solidFill>
        <a:ln>
          <a:noFill/>
        </a:ln>
      </dgm:spPr>
      <dgm:t>
        <a:bodyPr/>
        <a:lstStyle/>
        <a:p>
          <a:r>
            <a:rPr lang="en-US" altLang="zh-TW"/>
            <a:t>Conv2DTransposed(32)  </a:t>
          </a:r>
          <a:endParaRPr lang="zh-TW" altLang="en-US" dirty="0"/>
        </a:p>
      </dgm:t>
    </dgm:pt>
    <dgm:pt modelId="{121B093C-B9E3-4D16-8237-40D8B91D6C1E}" type="parTrans" cxnId="{5FA1DAA3-8983-4A2A-9E11-2F4C62B8C7AD}">
      <dgm:prSet/>
      <dgm:spPr/>
      <dgm:t>
        <a:bodyPr/>
        <a:lstStyle/>
        <a:p>
          <a:endParaRPr lang="zh-TW" altLang="en-US"/>
        </a:p>
      </dgm:t>
    </dgm:pt>
    <dgm:pt modelId="{89474FF8-793E-48B4-AEB1-60B2414628C7}" type="sibTrans" cxnId="{5FA1DAA3-8983-4A2A-9E11-2F4C62B8C7AD}">
      <dgm:prSet/>
      <dgm:spPr/>
      <dgm:t>
        <a:bodyPr/>
        <a:lstStyle/>
        <a:p>
          <a:endParaRPr lang="zh-TW" altLang="en-US"/>
        </a:p>
      </dgm:t>
    </dgm:pt>
    <dgm:pt modelId="{E59D8D19-88EE-4AB9-BCBD-D2AEF5B7819A}">
      <dgm:prSet/>
      <dgm:spPr>
        <a:solidFill>
          <a:schemeClr val="bg1">
            <a:lumMod val="95000"/>
            <a:alpha val="90000"/>
          </a:schemeClr>
        </a:solidFill>
        <a:ln>
          <a:noFill/>
        </a:ln>
      </dgm:spPr>
      <dgm:t>
        <a:bodyPr/>
        <a:lstStyle/>
        <a:p>
          <a:r>
            <a:rPr lang="en-US" altLang="zh-TW" dirty="0"/>
            <a:t>Conv2D(1)</a:t>
          </a:r>
          <a:endParaRPr lang="zh-TW" altLang="en-US" dirty="0"/>
        </a:p>
      </dgm:t>
    </dgm:pt>
    <dgm:pt modelId="{F7F17B99-DA13-403D-B862-46F8A7850608}" type="parTrans" cxnId="{66122EB4-5981-4066-A824-7915C67BC20B}">
      <dgm:prSet/>
      <dgm:spPr/>
      <dgm:t>
        <a:bodyPr/>
        <a:lstStyle/>
        <a:p>
          <a:endParaRPr lang="zh-TW" altLang="en-US"/>
        </a:p>
      </dgm:t>
    </dgm:pt>
    <dgm:pt modelId="{0188D0C8-3418-408F-AA75-457D5B7FAB0C}" type="sibTrans" cxnId="{66122EB4-5981-4066-A824-7915C67BC20B}">
      <dgm:prSet/>
      <dgm:spPr/>
      <dgm:t>
        <a:bodyPr/>
        <a:lstStyle/>
        <a:p>
          <a:endParaRPr lang="zh-TW" altLang="en-US"/>
        </a:p>
      </dgm:t>
    </dgm:pt>
    <dgm:pt modelId="{0FEFDADF-6792-4292-AC34-1DD6C64D0347}">
      <dgm:prSet/>
      <dgm:spPr>
        <a:solidFill>
          <a:schemeClr val="bg1">
            <a:lumMod val="95000"/>
            <a:alpha val="90000"/>
          </a:schemeClr>
        </a:solidFill>
        <a:ln>
          <a:noFill/>
        </a:ln>
      </dgm:spPr>
      <dgm:t>
        <a:bodyPr/>
        <a:lstStyle/>
        <a:p>
          <a:r>
            <a:rPr lang="en-US" altLang="zh-TW" dirty="0"/>
            <a:t>FC (32) </a:t>
          </a:r>
          <a:endParaRPr lang="zh-TW" altLang="en-US" dirty="0"/>
        </a:p>
      </dgm:t>
    </dgm:pt>
    <dgm:pt modelId="{D3D62D99-452F-4578-91E3-EE5053984696}" type="parTrans" cxnId="{18EB2E8E-EA64-4B6B-B0AD-18FBBB841EFF}">
      <dgm:prSet/>
      <dgm:spPr/>
      <dgm:t>
        <a:bodyPr/>
        <a:lstStyle/>
        <a:p>
          <a:endParaRPr lang="zh-TW" altLang="en-US"/>
        </a:p>
      </dgm:t>
    </dgm:pt>
    <dgm:pt modelId="{674FD3E4-621C-4FB2-8B57-03CF1B4B9345}" type="sibTrans" cxnId="{18EB2E8E-EA64-4B6B-B0AD-18FBBB841EFF}">
      <dgm:prSet/>
      <dgm:spPr/>
      <dgm:t>
        <a:bodyPr/>
        <a:lstStyle/>
        <a:p>
          <a:endParaRPr lang="zh-TW" altLang="en-US"/>
        </a:p>
      </dgm:t>
    </dgm:pt>
    <dgm:pt modelId="{80AA668C-FC81-438C-A0A9-9E76261E5748}">
      <dgm:prSet/>
      <dgm:spPr>
        <a:solidFill>
          <a:schemeClr val="bg1">
            <a:lumMod val="95000"/>
            <a:alpha val="90000"/>
          </a:schemeClr>
        </a:solidFill>
        <a:ln>
          <a:noFill/>
        </a:ln>
      </dgm:spPr>
      <dgm:t>
        <a:bodyPr/>
        <a:lstStyle/>
        <a:p>
          <a:r>
            <a:rPr lang="en-US" altLang="zh-TW" dirty="0"/>
            <a:t>FC (16)</a:t>
          </a:r>
          <a:endParaRPr lang="zh-TW" altLang="en-US" dirty="0"/>
        </a:p>
      </dgm:t>
    </dgm:pt>
    <dgm:pt modelId="{9F6BE929-B730-453B-A53D-1681B7F22744}" type="parTrans" cxnId="{7E14B8E5-DF8A-4D73-B246-7C0498308655}">
      <dgm:prSet/>
      <dgm:spPr/>
      <dgm:t>
        <a:bodyPr/>
        <a:lstStyle/>
        <a:p>
          <a:endParaRPr lang="zh-TW" altLang="en-US"/>
        </a:p>
      </dgm:t>
    </dgm:pt>
    <dgm:pt modelId="{D8F481DB-94B1-49DA-BCD0-EE0DF2744D50}" type="sibTrans" cxnId="{7E14B8E5-DF8A-4D73-B246-7C0498308655}">
      <dgm:prSet/>
      <dgm:spPr/>
      <dgm:t>
        <a:bodyPr/>
        <a:lstStyle/>
        <a:p>
          <a:endParaRPr lang="zh-TW" altLang="en-US"/>
        </a:p>
      </dgm:t>
    </dgm:pt>
    <dgm:pt modelId="{5A497EC2-BECD-4869-A5D8-651014652709}">
      <dgm:prSet/>
      <dgm:spPr>
        <a:solidFill>
          <a:schemeClr val="bg1">
            <a:lumMod val="95000"/>
            <a:alpha val="90000"/>
          </a:schemeClr>
        </a:solidFill>
        <a:ln>
          <a:noFill/>
        </a:ln>
      </dgm:spPr>
      <dgm:t>
        <a:bodyPr/>
        <a:lstStyle/>
        <a:p>
          <a:r>
            <a:rPr lang="en-US" altLang="zh-TW" dirty="0">
              <a:solidFill>
                <a:schemeClr val="tx1"/>
              </a:solidFill>
            </a:rPr>
            <a:t>Two Gaussian approximations</a:t>
          </a:r>
          <a:endParaRPr lang="zh-TW" altLang="en-US" dirty="0">
            <a:solidFill>
              <a:schemeClr val="tx1"/>
            </a:solidFill>
          </a:endParaRPr>
        </a:p>
      </dgm:t>
    </dgm:pt>
    <dgm:pt modelId="{E2657479-257B-4914-85C5-DFC6B0FA1C7B}" type="parTrans" cxnId="{BD8990B1-1EE8-4DDD-9E83-051359E6CC51}">
      <dgm:prSet/>
      <dgm:spPr/>
      <dgm:t>
        <a:bodyPr/>
        <a:lstStyle/>
        <a:p>
          <a:endParaRPr lang="zh-TW" altLang="en-US"/>
        </a:p>
      </dgm:t>
    </dgm:pt>
    <dgm:pt modelId="{B93A7262-E2E4-4E86-B3D1-59FE10DA47AA}" type="sibTrans" cxnId="{BD8990B1-1EE8-4DDD-9E83-051359E6CC51}">
      <dgm:prSet/>
      <dgm:spPr/>
      <dgm:t>
        <a:bodyPr/>
        <a:lstStyle/>
        <a:p>
          <a:endParaRPr lang="zh-TW" altLang="en-US"/>
        </a:p>
      </dgm:t>
    </dgm:pt>
    <dgm:pt modelId="{39AB0FA7-849E-48C9-8E5B-EC6357FE52CC}">
      <dgm:prSet/>
      <dgm:spPr>
        <a:solidFill>
          <a:schemeClr val="bg1">
            <a:lumMod val="95000"/>
            <a:alpha val="90000"/>
          </a:schemeClr>
        </a:solidFill>
        <a:ln>
          <a:noFill/>
        </a:ln>
      </dgm:spPr>
      <dgm:t>
        <a:bodyPr/>
        <a:lstStyle/>
        <a:p>
          <a:r>
            <a:rPr lang="en-US" altLang="zh-TW" dirty="0"/>
            <a:t>FC (16)</a:t>
          </a:r>
          <a:endParaRPr lang="zh-TW" altLang="en-US" dirty="0"/>
        </a:p>
      </dgm:t>
    </dgm:pt>
    <dgm:pt modelId="{B8343C81-1A35-422E-8E82-312E8F97C945}" type="parTrans" cxnId="{A053CBA5-F4C7-487F-9647-F95E93D48C5A}">
      <dgm:prSet/>
      <dgm:spPr/>
      <dgm:t>
        <a:bodyPr/>
        <a:lstStyle/>
        <a:p>
          <a:endParaRPr lang="zh-TW" altLang="en-US"/>
        </a:p>
      </dgm:t>
    </dgm:pt>
    <dgm:pt modelId="{FF0B4421-7882-4BD9-9A21-ADEFA7B6DDF9}" type="sibTrans" cxnId="{A053CBA5-F4C7-487F-9647-F95E93D48C5A}">
      <dgm:prSet/>
      <dgm:spPr/>
      <dgm:t>
        <a:bodyPr/>
        <a:lstStyle/>
        <a:p>
          <a:endParaRPr lang="zh-TW" altLang="en-US"/>
        </a:p>
      </dgm:t>
    </dgm:pt>
    <dgm:pt modelId="{8EADA8E5-011F-472F-95AF-E85D2CF7FDDF}">
      <dgm:prSet/>
      <dgm:spPr>
        <a:solidFill>
          <a:schemeClr val="bg1">
            <a:lumMod val="95000"/>
            <a:alpha val="90000"/>
          </a:schemeClr>
        </a:solidFill>
        <a:ln>
          <a:noFill/>
        </a:ln>
      </dgm:spPr>
      <dgm:t>
        <a:bodyPr/>
        <a:lstStyle/>
        <a:p>
          <a:r>
            <a:rPr lang="en-US" altLang="zh-TW"/>
            <a:t>FC (32)</a:t>
          </a:r>
          <a:endParaRPr lang="zh-TW" altLang="en-US" dirty="0"/>
        </a:p>
      </dgm:t>
    </dgm:pt>
    <dgm:pt modelId="{C1703A04-540D-4BD1-9C63-5A50A06A92E6}" type="parTrans" cxnId="{798952A5-2A77-4FB8-9EDD-51558C522655}">
      <dgm:prSet/>
      <dgm:spPr/>
      <dgm:t>
        <a:bodyPr/>
        <a:lstStyle/>
        <a:p>
          <a:endParaRPr lang="zh-TW" altLang="en-US"/>
        </a:p>
      </dgm:t>
    </dgm:pt>
    <dgm:pt modelId="{1D2E1014-3286-4ABB-84D8-DBDCFF08BBC6}" type="sibTrans" cxnId="{798952A5-2A77-4FB8-9EDD-51558C522655}">
      <dgm:prSet/>
      <dgm:spPr/>
      <dgm:t>
        <a:bodyPr/>
        <a:lstStyle/>
        <a:p>
          <a:endParaRPr lang="zh-TW" altLang="en-US"/>
        </a:p>
      </dgm:t>
    </dgm:pt>
    <dgm:pt modelId="{6CBF3C12-2F6E-4D85-BACA-5EB8BAF12A13}">
      <dgm:prSet/>
      <dgm:spPr>
        <a:solidFill>
          <a:schemeClr val="bg1">
            <a:lumMod val="95000"/>
            <a:alpha val="90000"/>
          </a:schemeClr>
        </a:solidFill>
        <a:ln>
          <a:noFill/>
        </a:ln>
      </dgm:spPr>
      <dgm:t>
        <a:bodyPr/>
        <a:lstStyle/>
        <a:p>
          <a:r>
            <a:rPr lang="en-US" altLang="zh-TW" dirty="0"/>
            <a:t>FC (64)</a:t>
          </a:r>
          <a:endParaRPr lang="zh-TW" altLang="en-US" dirty="0"/>
        </a:p>
      </dgm:t>
    </dgm:pt>
    <dgm:pt modelId="{6776291F-B032-4E33-9C1F-42599443EDAE}" type="parTrans" cxnId="{5B3E8B31-C4F7-44AA-B499-C635F9955E93}">
      <dgm:prSet/>
      <dgm:spPr/>
      <dgm:t>
        <a:bodyPr/>
        <a:lstStyle/>
        <a:p>
          <a:endParaRPr lang="zh-TW" altLang="en-US"/>
        </a:p>
      </dgm:t>
    </dgm:pt>
    <dgm:pt modelId="{2C6D50BC-B980-428A-B808-35780788C028}" type="sibTrans" cxnId="{5B3E8B31-C4F7-44AA-B499-C635F9955E93}">
      <dgm:prSet/>
      <dgm:spPr/>
      <dgm:t>
        <a:bodyPr/>
        <a:lstStyle/>
        <a:p>
          <a:endParaRPr lang="zh-TW" altLang="en-US"/>
        </a:p>
      </dgm:t>
    </dgm:pt>
    <dgm:pt modelId="{B7C2FB6E-3337-4935-9DFB-6976B11FB397}">
      <dgm:prSet/>
      <dgm:spPr>
        <a:solidFill>
          <a:schemeClr val="bg1">
            <a:lumMod val="95000"/>
            <a:alpha val="90000"/>
          </a:schemeClr>
        </a:solidFill>
        <a:ln>
          <a:noFill/>
        </a:ln>
      </dgm:spPr>
      <dgm:t>
        <a:bodyPr/>
        <a:lstStyle/>
        <a:p>
          <a:r>
            <a:rPr lang="en-US" altLang="zh-TW" dirty="0"/>
            <a:t>Conv2DTransposed(1)</a:t>
          </a:r>
          <a:endParaRPr lang="zh-TW" altLang="en-US" dirty="0"/>
        </a:p>
      </dgm:t>
    </dgm:pt>
    <dgm:pt modelId="{525AB82B-11E6-4B8C-924E-25CF63E8F0AB}" type="parTrans" cxnId="{B49BB831-A764-420D-A680-6F43C1E69990}">
      <dgm:prSet/>
      <dgm:spPr/>
      <dgm:t>
        <a:bodyPr/>
        <a:lstStyle/>
        <a:p>
          <a:endParaRPr lang="zh-TW" altLang="en-US"/>
        </a:p>
      </dgm:t>
    </dgm:pt>
    <dgm:pt modelId="{93AE54B7-A707-4D12-8A9A-53A9595070F3}" type="sibTrans" cxnId="{B49BB831-A764-420D-A680-6F43C1E69990}">
      <dgm:prSet/>
      <dgm:spPr/>
      <dgm:t>
        <a:bodyPr/>
        <a:lstStyle/>
        <a:p>
          <a:endParaRPr lang="zh-TW" altLang="en-US"/>
        </a:p>
      </dgm:t>
    </dgm:pt>
    <dgm:pt modelId="{F5651369-69B0-4699-97DD-E3A8CB5ADC6F}" type="pres">
      <dgm:prSet presAssocID="{4F1BFDB6-94E6-4DCD-87EB-A02DEF2381D0}" presName="Name0" presStyleCnt="0">
        <dgm:presLayoutVars>
          <dgm:dir/>
          <dgm:animLvl val="lvl"/>
          <dgm:resizeHandles val="exact"/>
        </dgm:presLayoutVars>
      </dgm:prSet>
      <dgm:spPr/>
    </dgm:pt>
    <dgm:pt modelId="{7ECE9631-37EB-4AD5-BB16-07FD13EEF9DA}" type="pres">
      <dgm:prSet presAssocID="{4ABFACFB-AC1F-426E-83BF-C45187BD997D}" presName="composite" presStyleCnt="0"/>
      <dgm:spPr/>
    </dgm:pt>
    <dgm:pt modelId="{3E045CE8-392C-414D-895A-F2C1F8778FE1}" type="pres">
      <dgm:prSet presAssocID="{4ABFACFB-AC1F-426E-83BF-C45187BD997D}" presName="parTx" presStyleLbl="alignNode1" presStyleIdx="0" presStyleCnt="4" custScaleX="90457">
        <dgm:presLayoutVars>
          <dgm:chMax val="0"/>
          <dgm:chPref val="0"/>
          <dgm:bulletEnabled val="1"/>
        </dgm:presLayoutVars>
      </dgm:prSet>
      <dgm:spPr/>
    </dgm:pt>
    <dgm:pt modelId="{67DFC72D-7D28-4C6A-B7B1-A152CC8F215C}" type="pres">
      <dgm:prSet presAssocID="{4ABFACFB-AC1F-426E-83BF-C45187BD997D}" presName="desTx" presStyleLbl="alignAccFollowNode1" presStyleIdx="0" presStyleCnt="4" custScaleX="90457">
        <dgm:presLayoutVars>
          <dgm:bulletEnabled val="1"/>
        </dgm:presLayoutVars>
      </dgm:prSet>
      <dgm:spPr/>
    </dgm:pt>
    <dgm:pt modelId="{46E7C07C-ED64-4E1D-9260-09A26376792D}" type="pres">
      <dgm:prSet presAssocID="{B90BA252-F662-40E8-9EDA-1908EB4C2BC0}" presName="space" presStyleCnt="0"/>
      <dgm:spPr/>
    </dgm:pt>
    <dgm:pt modelId="{EBB9C0D8-C24E-46CA-AF59-9781839D5DD9}" type="pres">
      <dgm:prSet presAssocID="{C86C2086-8D38-4D11-9033-AB09A81CEDA4}" presName="composite" presStyleCnt="0"/>
      <dgm:spPr/>
    </dgm:pt>
    <dgm:pt modelId="{1632BDE2-5A2E-4631-BA11-E4849769AE31}" type="pres">
      <dgm:prSet presAssocID="{C86C2086-8D38-4D11-9033-AB09A81CEDA4}" presName="parTx" presStyleLbl="alignNode1" presStyleIdx="1" presStyleCnt="4" custScaleX="90900">
        <dgm:presLayoutVars>
          <dgm:chMax val="0"/>
          <dgm:chPref val="0"/>
          <dgm:bulletEnabled val="1"/>
        </dgm:presLayoutVars>
      </dgm:prSet>
      <dgm:spPr/>
    </dgm:pt>
    <dgm:pt modelId="{E21CF992-12C2-40C6-A43F-333D29383E9F}" type="pres">
      <dgm:prSet presAssocID="{C86C2086-8D38-4D11-9033-AB09A81CEDA4}" presName="desTx" presStyleLbl="alignAccFollowNode1" presStyleIdx="1" presStyleCnt="4" custScaleX="90900">
        <dgm:presLayoutVars>
          <dgm:bulletEnabled val="1"/>
        </dgm:presLayoutVars>
      </dgm:prSet>
      <dgm:spPr/>
    </dgm:pt>
    <dgm:pt modelId="{2A45DBE4-7694-4DB7-932D-0A97562386A4}" type="pres">
      <dgm:prSet presAssocID="{E28D45AA-9C23-4E01-9441-83A2D0BC3DBD}" presName="space" presStyleCnt="0"/>
      <dgm:spPr/>
    </dgm:pt>
    <dgm:pt modelId="{E77E7A3D-E7FD-4E56-BFFE-AC6A2E377F9B}" type="pres">
      <dgm:prSet presAssocID="{49FF4806-7139-4451-82BD-550A19B79451}" presName="composite" presStyleCnt="0"/>
      <dgm:spPr/>
    </dgm:pt>
    <dgm:pt modelId="{51E69090-74FB-4038-BBD4-73AAD81FDDEC}" type="pres">
      <dgm:prSet presAssocID="{49FF4806-7139-4451-82BD-550A19B79451}" presName="parTx" presStyleLbl="alignNode1" presStyleIdx="2" presStyleCnt="4">
        <dgm:presLayoutVars>
          <dgm:chMax val="0"/>
          <dgm:chPref val="0"/>
          <dgm:bulletEnabled val="1"/>
        </dgm:presLayoutVars>
      </dgm:prSet>
      <dgm:spPr/>
    </dgm:pt>
    <dgm:pt modelId="{3BAF2725-62F4-45BC-9257-2805D46809D3}" type="pres">
      <dgm:prSet presAssocID="{49FF4806-7139-4451-82BD-550A19B79451}" presName="desTx" presStyleLbl="alignAccFollowNode1" presStyleIdx="2" presStyleCnt="4">
        <dgm:presLayoutVars>
          <dgm:bulletEnabled val="1"/>
        </dgm:presLayoutVars>
      </dgm:prSet>
      <dgm:spPr/>
    </dgm:pt>
    <dgm:pt modelId="{50A7C1AF-A962-4FFF-AC8C-53644C11EF20}" type="pres">
      <dgm:prSet presAssocID="{21536C3F-89DC-4C4D-B5E0-2BE9D49CFC8C}" presName="space" presStyleCnt="0"/>
      <dgm:spPr/>
    </dgm:pt>
    <dgm:pt modelId="{A8AA188B-C17D-4379-BB81-16B846C2F820}" type="pres">
      <dgm:prSet presAssocID="{9285B61F-D10F-4016-B090-FF65A893893F}" presName="composite" presStyleCnt="0"/>
      <dgm:spPr/>
    </dgm:pt>
    <dgm:pt modelId="{2C33FE89-C135-43B5-B6ED-65731795DEA3}" type="pres">
      <dgm:prSet presAssocID="{9285B61F-D10F-4016-B090-FF65A893893F}" presName="parTx" presStyleLbl="alignNode1" presStyleIdx="3" presStyleCnt="4">
        <dgm:presLayoutVars>
          <dgm:chMax val="0"/>
          <dgm:chPref val="0"/>
          <dgm:bulletEnabled val="1"/>
        </dgm:presLayoutVars>
      </dgm:prSet>
      <dgm:spPr/>
    </dgm:pt>
    <dgm:pt modelId="{3AD4B6D8-15F6-4A25-9A74-9C7CE48C8757}" type="pres">
      <dgm:prSet presAssocID="{9285B61F-D10F-4016-B090-FF65A893893F}" presName="desTx" presStyleLbl="alignAccFollowNode1" presStyleIdx="3" presStyleCnt="4">
        <dgm:presLayoutVars>
          <dgm:bulletEnabled val="1"/>
        </dgm:presLayoutVars>
      </dgm:prSet>
      <dgm:spPr/>
    </dgm:pt>
  </dgm:ptLst>
  <dgm:cxnLst>
    <dgm:cxn modelId="{E890C703-8606-4912-9A44-1B0F49C03570}" srcId="{4ABFACFB-AC1F-426E-83BF-C45187BD997D}" destId="{D1FDF02A-84CF-4DEB-AE58-0109A8517608}" srcOrd="4" destOrd="0" parTransId="{349EF869-9F30-4C46-899A-81DD45423BD3}" sibTransId="{2C37D6DB-3CA7-4CDF-8C97-FBDB117583F2}"/>
    <dgm:cxn modelId="{F4CDE203-8FE0-4DA4-A616-3D22F709AC5D}" type="presOf" srcId="{4ABFACFB-AC1F-426E-83BF-C45187BD997D}" destId="{3E045CE8-392C-414D-895A-F2C1F8778FE1}" srcOrd="0" destOrd="0" presId="urn:microsoft.com/office/officeart/2005/8/layout/hList1"/>
    <dgm:cxn modelId="{BB245904-092F-4F48-AAA1-CB683C29269C}" srcId="{9285B61F-D10F-4016-B090-FF65A893893F}" destId="{18CDF824-284E-46FA-927E-FF65E335C85A}" srcOrd="1" destOrd="0" parTransId="{41A995E4-EE11-4EB7-9505-AA38FD4DD49B}" sibTransId="{99CD20FF-E09D-4A74-A0EC-B640D3D19F66}"/>
    <dgm:cxn modelId="{4DD10805-02A9-412B-89EC-790F6F2530C8}" type="presOf" srcId="{A80BD3AC-FE62-42FF-9527-4F40D08DDBCE}" destId="{3BAF2725-62F4-45BC-9257-2805D46809D3}" srcOrd="0" destOrd="1" presId="urn:microsoft.com/office/officeart/2005/8/layout/hList1"/>
    <dgm:cxn modelId="{05B9570A-9070-4B59-93C5-AAB9DDBB49FD}" srcId="{C86C2086-8D38-4D11-9033-AB09A81CEDA4}" destId="{30405ED9-58E4-4FF9-AEA5-59F8F0D8944C}" srcOrd="7" destOrd="0" parTransId="{DB9E289A-E16E-4BD3-8997-03C6443C446A}" sibTransId="{1BFE3143-1B09-481A-82F2-19B2C05E03A7}"/>
    <dgm:cxn modelId="{4A0EE10A-EE90-40E4-871E-16B4CF912378}" srcId="{4ABFACFB-AC1F-426E-83BF-C45187BD997D}" destId="{D9BADCD1-07E9-4652-A164-EFF96D8FAB90}" srcOrd="8" destOrd="0" parTransId="{196CE6E3-AFAA-4AC4-8FEE-057B733E05EB}" sibTransId="{B050F47B-5B67-4DE7-ABF1-29E7CD807EAE}"/>
    <dgm:cxn modelId="{B5CBC50B-2733-4A2D-9A56-E99E4B026770}" type="presOf" srcId="{C86C2086-8D38-4D11-9033-AB09A81CEDA4}" destId="{1632BDE2-5A2E-4631-BA11-E4849769AE31}" srcOrd="0" destOrd="0" presId="urn:microsoft.com/office/officeart/2005/8/layout/hList1"/>
    <dgm:cxn modelId="{09B6BD0D-0267-48BC-A5C4-EA6BA7D6D28A}" type="presOf" srcId="{CD8E25CE-C131-4387-A47C-F705BD65DA40}" destId="{E21CF992-12C2-40C6-A43F-333D29383E9F}" srcOrd="0" destOrd="0" presId="urn:microsoft.com/office/officeart/2005/8/layout/hList1"/>
    <dgm:cxn modelId="{D939E10D-5520-45F2-A22F-95D61FECD283}" type="presOf" srcId="{55795097-227A-4D18-A710-45D044FAC1F8}" destId="{3AD4B6D8-15F6-4A25-9A74-9C7CE48C8757}" srcOrd="0" destOrd="0" presId="urn:microsoft.com/office/officeart/2005/8/layout/hList1"/>
    <dgm:cxn modelId="{45A6680E-1058-40F8-9565-EBCE4F4E6E93}" srcId="{49FF4806-7139-4451-82BD-550A19B79451}" destId="{C2F7A4DF-7F44-46A0-AD3A-D22171758EAE}" srcOrd="3" destOrd="0" parTransId="{3CA59644-C266-4079-BC51-9545A135B0FA}" sibTransId="{8E1CACDC-789E-45A1-AAE6-2D13DE0A4990}"/>
    <dgm:cxn modelId="{6825ED11-05A2-4531-8F80-98C2327CEB67}" srcId="{4ABFACFB-AC1F-426E-83BF-C45187BD997D}" destId="{E40C900D-4368-46F3-96E2-71A3F54F6E81}" srcOrd="2" destOrd="0" parTransId="{E160DDF2-AF3C-491E-A12E-E23AABDB120C}" sibTransId="{16A081F7-16DC-415E-BCD3-9464D0EECFA6}"/>
    <dgm:cxn modelId="{8A740914-1EC0-4950-80CE-DE729024FBD4}" srcId="{C86C2086-8D38-4D11-9033-AB09A81CEDA4}" destId="{9EC7AE18-7569-4E79-A297-9D23B3D36859}" srcOrd="2" destOrd="0" parTransId="{9F6813F8-4BB6-49E2-AAE3-94296B919AB9}" sibTransId="{64E52904-192E-4C4A-B5B5-0DECD0A41215}"/>
    <dgm:cxn modelId="{08FE4F18-BA7E-460F-92F0-898EC772ABD7}" srcId="{4ABFACFB-AC1F-426E-83BF-C45187BD997D}" destId="{61C4F0C0-22CE-4F95-9812-490A542E6B28}" srcOrd="5" destOrd="0" parTransId="{ED1B95DA-B922-4955-BC73-E3F7E42CC617}" sibTransId="{CA5A8F5C-EA8A-4237-B966-09B8D7A061E6}"/>
    <dgm:cxn modelId="{2BE59418-942F-415F-B447-1258B5D84FCE}" type="presOf" srcId="{5A497EC2-BECD-4869-A5D8-651014652709}" destId="{3AD4B6D8-15F6-4A25-9A74-9C7CE48C8757}" srcOrd="0" destOrd="6" presId="urn:microsoft.com/office/officeart/2005/8/layout/hList1"/>
    <dgm:cxn modelId="{E6B85419-AC72-441D-8B52-3B912F5B7B30}" srcId="{4F1BFDB6-94E6-4DCD-87EB-A02DEF2381D0}" destId="{4ABFACFB-AC1F-426E-83BF-C45187BD997D}" srcOrd="0" destOrd="0" parTransId="{C91EFD64-B145-4E18-B658-529A40E2C23C}" sibTransId="{B90BA252-F662-40E8-9EDA-1908EB4C2BC0}"/>
    <dgm:cxn modelId="{80CFE41B-7F6C-4739-8616-040AFB9BA0FA}" type="presOf" srcId="{E40C900D-4368-46F3-96E2-71A3F54F6E81}" destId="{67DFC72D-7D28-4C6A-B7B1-A152CC8F215C}" srcOrd="0" destOrd="2" presId="urn:microsoft.com/office/officeart/2005/8/layout/hList1"/>
    <dgm:cxn modelId="{122D961C-37D9-4298-B44E-8F5CCA33489D}" type="presOf" srcId="{D194D9DD-AA85-4FDD-AF37-B6A05EBAE695}" destId="{67DFC72D-7D28-4C6A-B7B1-A152CC8F215C}" srcOrd="0" destOrd="7" presId="urn:microsoft.com/office/officeart/2005/8/layout/hList1"/>
    <dgm:cxn modelId="{9FA09920-6597-4301-8F88-CBA544102D3B}" type="presOf" srcId="{763CD1D5-1FB9-45B6-BDB1-70BA773C9D8C}" destId="{E21CF992-12C2-40C6-A43F-333D29383E9F}" srcOrd="0" destOrd="6" presId="urn:microsoft.com/office/officeart/2005/8/layout/hList1"/>
    <dgm:cxn modelId="{617A9528-295C-4F13-82EC-13AAF0122B41}" type="presOf" srcId="{18CDF824-284E-46FA-927E-FF65E335C85A}" destId="{3AD4B6D8-15F6-4A25-9A74-9C7CE48C8757}" srcOrd="0" destOrd="1" presId="urn:microsoft.com/office/officeart/2005/8/layout/hList1"/>
    <dgm:cxn modelId="{292FE128-7F32-4B45-BECD-69986E39706A}" srcId="{49FF4806-7139-4451-82BD-550A19B79451}" destId="{DF9BF2D8-8566-4A73-AAE4-7A15225FE049}" srcOrd="5" destOrd="0" parTransId="{B14FEC7B-D837-44F9-A99A-7ED7F8262C4D}" sibTransId="{69258366-B59B-42B9-9262-86586BB6F15A}"/>
    <dgm:cxn modelId="{B33C4A2C-0015-4838-A188-4479004628A4}" type="presOf" srcId="{232ACB1E-3DC2-4CBA-A32D-62617B02C101}" destId="{E21CF992-12C2-40C6-A43F-333D29383E9F}" srcOrd="0" destOrd="1" presId="urn:microsoft.com/office/officeart/2005/8/layout/hList1"/>
    <dgm:cxn modelId="{5B3E8B31-C4F7-44AA-B499-C635F9955E93}" srcId="{9285B61F-D10F-4016-B090-FF65A893893F}" destId="{6CBF3C12-2F6E-4D85-BACA-5EB8BAF12A13}" srcOrd="9" destOrd="0" parTransId="{6776291F-B032-4E33-9C1F-42599443EDAE}" sibTransId="{2C6D50BC-B980-428A-B808-35780788C028}"/>
    <dgm:cxn modelId="{B49BB831-A764-420D-A680-6F43C1E69990}" srcId="{9285B61F-D10F-4016-B090-FF65A893893F}" destId="{B7C2FB6E-3337-4935-9DFB-6976B11FB397}" srcOrd="10" destOrd="0" parTransId="{525AB82B-11E6-4B8C-924E-25CF63E8F0AB}" sibTransId="{93AE54B7-A707-4D12-8A9A-53A9595070F3}"/>
    <dgm:cxn modelId="{EE451936-DD30-49E6-BAB4-00631B38D3BE}" type="presOf" srcId="{9548B78B-0375-475B-AE1B-2B6D7678BD28}" destId="{E21CF992-12C2-40C6-A43F-333D29383E9F}" srcOrd="0" destOrd="9" presId="urn:microsoft.com/office/officeart/2005/8/layout/hList1"/>
    <dgm:cxn modelId="{79F3205E-76DB-4281-BD06-EC06BD161CDB}" srcId="{4F1BFDB6-94E6-4DCD-87EB-A02DEF2381D0}" destId="{49FF4806-7139-4451-82BD-550A19B79451}" srcOrd="2" destOrd="0" parTransId="{1896F04F-330F-48F5-A570-74ED6F723A0E}" sibTransId="{21536C3F-89DC-4C4D-B5E0-2BE9D49CFC8C}"/>
    <dgm:cxn modelId="{42100660-6760-4A04-9DBB-17B5CD7D9E59}" type="presOf" srcId="{BBEB2A37-38F5-49C7-B5B9-890CE1B85A6C}" destId="{3BAF2725-62F4-45BC-9257-2805D46809D3}" srcOrd="0" destOrd="0" presId="urn:microsoft.com/office/officeart/2005/8/layout/hList1"/>
    <dgm:cxn modelId="{6A4C8043-FB1F-4069-A709-A4F16966AFD0}" srcId="{C86C2086-8D38-4D11-9033-AB09A81CEDA4}" destId="{9548B78B-0375-475B-AE1B-2B6D7678BD28}" srcOrd="9" destOrd="0" parTransId="{EE32DDF9-E83A-497E-B2AC-5CD4089B8A0D}" sibTransId="{4D7C5796-6B6C-4C51-872B-B6A67E853EF1}"/>
    <dgm:cxn modelId="{1A2F0944-719F-4703-BBC1-4D55D879DCD4}" type="presOf" srcId="{6CBF3C12-2F6E-4D85-BACA-5EB8BAF12A13}" destId="{3AD4B6D8-15F6-4A25-9A74-9C7CE48C8757}" srcOrd="0" destOrd="9" presId="urn:microsoft.com/office/officeart/2005/8/layout/hList1"/>
    <dgm:cxn modelId="{49649264-5555-42CD-AB2B-323BBF3C9097}" srcId="{49FF4806-7139-4451-82BD-550A19B79451}" destId="{BBEB2A37-38F5-49C7-B5B9-890CE1B85A6C}" srcOrd="0" destOrd="0" parTransId="{4442998A-56EB-4E80-A96E-859901238B48}" sibTransId="{11363A04-557E-4F7A-80CB-71B4176ACD40}"/>
    <dgm:cxn modelId="{1AECF865-EBB8-4408-8327-D814C6A15F3B}" srcId="{4ABFACFB-AC1F-426E-83BF-C45187BD997D}" destId="{AD1955B0-177D-40A1-BEFC-6AC74AC6185F}" srcOrd="9" destOrd="0" parTransId="{64D005A3-A0BA-4AB8-BDD7-72CA918985F3}" sibTransId="{574787F4-FE0D-48E6-9A66-84638869B219}"/>
    <dgm:cxn modelId="{94B18646-B649-4986-85AC-9F44A732CEE8}" type="presOf" srcId="{AD1955B0-177D-40A1-BEFC-6AC74AC6185F}" destId="{67DFC72D-7D28-4C6A-B7B1-A152CC8F215C}" srcOrd="0" destOrd="9" presId="urn:microsoft.com/office/officeart/2005/8/layout/hList1"/>
    <dgm:cxn modelId="{17388D47-2862-4D66-B1D4-D51CF2C0EABB}" type="presOf" srcId="{C84DEB2C-69C8-4F1D-A410-A12E2A2E6C53}" destId="{3AD4B6D8-15F6-4A25-9A74-9C7CE48C8757}" srcOrd="0" destOrd="13" presId="urn:microsoft.com/office/officeart/2005/8/layout/hList1"/>
    <dgm:cxn modelId="{B0E17148-B1AF-4846-B779-B534D951F322}" srcId="{4ABFACFB-AC1F-426E-83BF-C45187BD997D}" destId="{D194D9DD-AA85-4FDD-AF37-B6A05EBAE695}" srcOrd="7" destOrd="0" parTransId="{003AB1A4-140E-4E13-B58A-4A0B21C9526D}" sibTransId="{30E57FF8-319A-4F75-B395-D7F675411C63}"/>
    <dgm:cxn modelId="{AEDFB848-1420-417E-A8F1-F562A0877623}" srcId="{4ABFACFB-AC1F-426E-83BF-C45187BD997D}" destId="{1E135A27-ACFD-4E94-A27C-9F137C5194C2}" srcOrd="6" destOrd="0" parTransId="{DFE7B5C7-FE94-4291-AC90-25DC03A3300B}" sibTransId="{15BA28D3-7B79-40B1-B9B2-A38AD9CFEDAE}"/>
    <dgm:cxn modelId="{4B3DFE69-C9FC-4A74-A223-5971E15F32B9}" type="presOf" srcId="{B7C2FB6E-3337-4935-9DFB-6976B11FB397}" destId="{3AD4B6D8-15F6-4A25-9A74-9C7CE48C8757}" srcOrd="0" destOrd="10" presId="urn:microsoft.com/office/officeart/2005/8/layout/hList1"/>
    <dgm:cxn modelId="{479A754A-FBA9-4581-B931-603BAB29A87C}" srcId="{C86C2086-8D38-4D11-9033-AB09A81CEDA4}" destId="{CD8E25CE-C131-4387-A47C-F705BD65DA40}" srcOrd="0" destOrd="0" parTransId="{B937A989-2214-4C88-81B0-068D09FA53C0}" sibTransId="{7E6BB0D9-11E3-42B4-A967-78F221668FC9}"/>
    <dgm:cxn modelId="{36C3304C-B0D0-4D20-8F45-C44689218DDA}" type="presOf" srcId="{1E135A27-ACFD-4E94-A27C-9F137C5194C2}" destId="{67DFC72D-7D28-4C6A-B7B1-A152CC8F215C}" srcOrd="0" destOrd="6" presId="urn:microsoft.com/office/officeart/2005/8/layout/hList1"/>
    <dgm:cxn modelId="{BFAEE44E-7526-4664-AC26-D317EFE98305}" srcId="{C86C2086-8D38-4D11-9033-AB09A81CEDA4}" destId="{E07C05B9-4D40-4182-BAD5-2785F98F60B0}" srcOrd="4" destOrd="0" parTransId="{BEC2D4E3-6116-4D13-8823-2BEEC8B63CB1}" sibTransId="{81F310A3-B62E-497E-908F-29723367BAA7}"/>
    <dgm:cxn modelId="{77AEA56F-5D06-45A0-9B01-9DDA50C85B5F}" type="presOf" srcId="{0FEFDADF-6792-4292-AC34-1DD6C64D0347}" destId="{3AD4B6D8-15F6-4A25-9A74-9C7CE48C8757}" srcOrd="0" destOrd="4" presId="urn:microsoft.com/office/officeart/2005/8/layout/hList1"/>
    <dgm:cxn modelId="{0D2F6F70-9290-4162-9FB1-E64AAC00752B}" srcId="{9285B61F-D10F-4016-B090-FF65A893893F}" destId="{08AC8F65-8D6C-45F4-B90F-AF096FB18F2C}" srcOrd="11" destOrd="0" parTransId="{4BA611C2-14F7-4A4F-B284-A05323F90519}" sibTransId="{5E373E81-89CA-4024-BA0E-A7B6F12CFC37}"/>
    <dgm:cxn modelId="{F006E874-B3F8-4795-B7F0-94543ED29241}" type="presOf" srcId="{39AB0FA7-849E-48C9-8E5B-EC6357FE52CC}" destId="{3AD4B6D8-15F6-4A25-9A74-9C7CE48C8757}" srcOrd="0" destOrd="7" presId="urn:microsoft.com/office/officeart/2005/8/layout/hList1"/>
    <dgm:cxn modelId="{DF642A57-E950-4F58-B961-C0F8DD157766}" srcId="{9285B61F-D10F-4016-B090-FF65A893893F}" destId="{55795097-227A-4D18-A710-45D044FAC1F8}" srcOrd="0" destOrd="0" parTransId="{A54E7587-EEE5-4F5A-81D6-87A932D781D3}" sibTransId="{2E1BE99B-2055-421A-B033-D8F3689365C2}"/>
    <dgm:cxn modelId="{04B3B678-892C-4D89-83D4-64B948EF7693}" type="presOf" srcId="{7B1FDD92-3C38-48E3-9272-B2F73AABD571}" destId="{E21CF992-12C2-40C6-A43F-333D29383E9F}" srcOrd="0" destOrd="3" presId="urn:microsoft.com/office/officeart/2005/8/layout/hList1"/>
    <dgm:cxn modelId="{379E127D-1666-4E1E-9123-87874E4EB474}" type="presOf" srcId="{D9BADCD1-07E9-4652-A164-EFF96D8FAB90}" destId="{67DFC72D-7D28-4C6A-B7B1-A152CC8F215C}" srcOrd="0" destOrd="8" presId="urn:microsoft.com/office/officeart/2005/8/layout/hList1"/>
    <dgm:cxn modelId="{78DAE87E-C3F0-4C62-8734-5C352B24938F}" srcId="{4F1BFDB6-94E6-4DCD-87EB-A02DEF2381D0}" destId="{9285B61F-D10F-4016-B090-FF65A893893F}" srcOrd="3" destOrd="0" parTransId="{72EDD32D-5E53-4924-A698-4A5E6488BCC0}" sibTransId="{E4BB8280-3DB9-4DFD-B0FC-8091C57E0BB3}"/>
    <dgm:cxn modelId="{7F7DCC80-944C-4348-8B12-B02EF1F9CD1D}" srcId="{9285B61F-D10F-4016-B090-FF65A893893F}" destId="{43D205DE-9A2E-408D-A60A-A77B0BF89E53}" srcOrd="2" destOrd="0" parTransId="{2CEC4693-459F-4A5A-A95E-CBABD56FBCAE}" sibTransId="{68018344-7173-4DDC-B0B1-A043E07C6649}"/>
    <dgm:cxn modelId="{AE018281-DC30-4616-BAFD-BC8FBA021C39}" srcId="{4ABFACFB-AC1F-426E-83BF-C45187BD997D}" destId="{CB7FA5ED-6611-4117-915F-6B6D19EDE116}" srcOrd="0" destOrd="0" parTransId="{7290C1CE-F892-4CCD-8373-B84C3EEB3BCF}" sibTransId="{96D03E48-B194-4421-8581-D34495D76C53}"/>
    <dgm:cxn modelId="{FB62A685-FDEE-4A50-AD41-1FAE0805F913}" type="presOf" srcId="{9EC7AE18-7569-4E79-A297-9D23B3D36859}" destId="{E21CF992-12C2-40C6-A43F-333D29383E9F}" srcOrd="0" destOrd="2" presId="urn:microsoft.com/office/officeart/2005/8/layout/hList1"/>
    <dgm:cxn modelId="{7DA7148A-98C8-46A6-B779-F73205E99990}" srcId="{C86C2086-8D38-4D11-9033-AB09A81CEDA4}" destId="{763CD1D5-1FB9-45B6-BDB1-70BA773C9D8C}" srcOrd="6" destOrd="0" parTransId="{0CBC6057-6E3D-4000-8D96-DA739F0A624B}" sibTransId="{8DEF0D68-1575-4F3F-8391-B535AD3F6CC0}"/>
    <dgm:cxn modelId="{8C29708C-8256-43A8-8517-9D1D7BB4FFAB}" srcId="{9285B61F-D10F-4016-B090-FF65A893893F}" destId="{080591F2-CE7A-4A95-B148-8C5BBAE79EA9}" srcOrd="12" destOrd="0" parTransId="{0842A18E-8C66-42E3-AFE6-A12CFE447A44}" sibTransId="{4300FEE2-9D88-49D2-BA7A-2F47972CE259}"/>
    <dgm:cxn modelId="{18EB2E8E-EA64-4B6B-B0AD-18FBBB841EFF}" srcId="{9285B61F-D10F-4016-B090-FF65A893893F}" destId="{0FEFDADF-6792-4292-AC34-1DD6C64D0347}" srcOrd="4" destOrd="0" parTransId="{D3D62D99-452F-4578-91E3-EE5053984696}" sibTransId="{674FD3E4-621C-4FB2-8B57-03CF1B4B9345}"/>
    <dgm:cxn modelId="{FDCA5296-5B50-4831-A1EA-C03E8034BE5D}" type="presOf" srcId="{4F1BFDB6-94E6-4DCD-87EB-A02DEF2381D0}" destId="{F5651369-69B0-4699-97DD-E3A8CB5ADC6F}" srcOrd="0" destOrd="0" presId="urn:microsoft.com/office/officeart/2005/8/layout/hList1"/>
    <dgm:cxn modelId="{DF5EEB9C-D725-4C64-988E-0723D96397DD}" srcId="{C86C2086-8D38-4D11-9033-AB09A81CEDA4}" destId="{AF2E0B0A-1A41-4798-B491-2C59F07A5D40}" srcOrd="5" destOrd="0" parTransId="{8DCE75BA-5516-4D75-B0CC-1A25F6B8E101}" sibTransId="{17CFDCAA-E30D-4797-9DB5-950E0C35B9A6}"/>
    <dgm:cxn modelId="{1498969F-CE6D-423C-B26C-190A01A8D572}" type="presOf" srcId="{2C02C7D6-4925-4501-B599-36AA55A6DE84}" destId="{E21CF992-12C2-40C6-A43F-333D29383E9F}" srcOrd="0" destOrd="8" presId="urn:microsoft.com/office/officeart/2005/8/layout/hList1"/>
    <dgm:cxn modelId="{E2D70FA2-7147-42A1-AEF9-E226CDA6743C}" type="presOf" srcId="{C2F7A4DF-7F44-46A0-AD3A-D22171758EAE}" destId="{3BAF2725-62F4-45BC-9257-2805D46809D3}" srcOrd="0" destOrd="3" presId="urn:microsoft.com/office/officeart/2005/8/layout/hList1"/>
    <dgm:cxn modelId="{5FA1DAA3-8983-4A2A-9E11-2F4C62B8C7AD}" srcId="{9285B61F-D10F-4016-B090-FF65A893893F}" destId="{C84DEB2C-69C8-4F1D-A410-A12E2A2E6C53}" srcOrd="13" destOrd="0" parTransId="{121B093C-B9E3-4D16-8237-40D8B91D6C1E}" sibTransId="{89474FF8-793E-48B4-AEB1-60B2414628C7}"/>
    <dgm:cxn modelId="{798952A5-2A77-4FB8-9EDD-51558C522655}" srcId="{9285B61F-D10F-4016-B090-FF65A893893F}" destId="{8EADA8E5-011F-472F-95AF-E85D2CF7FDDF}" srcOrd="8" destOrd="0" parTransId="{C1703A04-540D-4BD1-9C63-5A50A06A92E6}" sibTransId="{1D2E1014-3286-4ABB-84D8-DBDCFF08BBC6}"/>
    <dgm:cxn modelId="{0360A0A5-6D00-4B02-AC25-1F94A2F4875B}" type="presOf" srcId="{5E878F2B-CD61-41B1-98BB-9549960EDE18}" destId="{3BAF2725-62F4-45BC-9257-2805D46809D3}" srcOrd="0" destOrd="2" presId="urn:microsoft.com/office/officeart/2005/8/layout/hList1"/>
    <dgm:cxn modelId="{A053CBA5-F4C7-487F-9647-F95E93D48C5A}" srcId="{9285B61F-D10F-4016-B090-FF65A893893F}" destId="{39AB0FA7-849E-48C9-8E5B-EC6357FE52CC}" srcOrd="7" destOrd="0" parTransId="{B8343C81-1A35-422E-8E82-312E8F97C945}" sibTransId="{FF0B4421-7882-4BD9-9A21-ADEFA7B6DDF9}"/>
    <dgm:cxn modelId="{81F8E0A7-2C33-45C7-9859-0ECA24E54C10}" srcId="{C86C2086-8D38-4D11-9033-AB09A81CEDA4}" destId="{2C02C7D6-4925-4501-B599-36AA55A6DE84}" srcOrd="8" destOrd="0" parTransId="{BB380207-C72B-4E52-B653-6B7B9DC58F99}" sibTransId="{31331DAF-846D-44AF-8A95-9ABC81F3406E}"/>
    <dgm:cxn modelId="{776D8DAE-3B9C-42BC-A189-EF9A612FC1CE}" type="presOf" srcId="{80AA668C-FC81-438C-A0A9-9E76261E5748}" destId="{3AD4B6D8-15F6-4A25-9A74-9C7CE48C8757}" srcOrd="0" destOrd="5" presId="urn:microsoft.com/office/officeart/2005/8/layout/hList1"/>
    <dgm:cxn modelId="{BD8990B1-1EE8-4DDD-9E83-051359E6CC51}" srcId="{9285B61F-D10F-4016-B090-FF65A893893F}" destId="{5A497EC2-BECD-4869-A5D8-651014652709}" srcOrd="6" destOrd="0" parTransId="{E2657479-257B-4914-85C5-DFC6B0FA1C7B}" sibTransId="{B93A7262-E2E4-4E86-B3D1-59FE10DA47AA}"/>
    <dgm:cxn modelId="{8C7528B3-F46C-41DE-A80B-C3A939241DD6}" type="presOf" srcId="{39482A9A-FFB1-42C7-8557-1CFA31CAC6A6}" destId="{67DFC72D-7D28-4C6A-B7B1-A152CC8F215C}" srcOrd="0" destOrd="1" presId="urn:microsoft.com/office/officeart/2005/8/layout/hList1"/>
    <dgm:cxn modelId="{66122EB4-5981-4066-A824-7915C67BC20B}" srcId="{9285B61F-D10F-4016-B090-FF65A893893F}" destId="{E59D8D19-88EE-4AB9-BCBD-D2AEF5B7819A}" srcOrd="3" destOrd="0" parTransId="{F7F17B99-DA13-403D-B862-46F8A7850608}" sibTransId="{0188D0C8-3418-408F-AA75-457D5B7FAB0C}"/>
    <dgm:cxn modelId="{90F991B4-D9B8-4AED-B7A0-2ACC3CB8A269}" type="presOf" srcId="{08AC8F65-8D6C-45F4-B90F-AF096FB18F2C}" destId="{3AD4B6D8-15F6-4A25-9A74-9C7CE48C8757}" srcOrd="0" destOrd="11" presId="urn:microsoft.com/office/officeart/2005/8/layout/hList1"/>
    <dgm:cxn modelId="{CF1026BA-CFD1-4FD5-BD74-139C1C91F6F0}" type="presOf" srcId="{E59D8D19-88EE-4AB9-BCBD-D2AEF5B7819A}" destId="{3AD4B6D8-15F6-4A25-9A74-9C7CE48C8757}" srcOrd="0" destOrd="3" presId="urn:microsoft.com/office/officeart/2005/8/layout/hList1"/>
    <dgm:cxn modelId="{031B0CBD-2D5C-4A57-9995-FD2604898CE9}" srcId="{49FF4806-7139-4451-82BD-550A19B79451}" destId="{D74B517A-0DB5-4483-BB79-531F17BDD6E4}" srcOrd="4" destOrd="0" parTransId="{28B07CA8-3FAB-406F-B66B-2F722152F060}" sibTransId="{77EC0116-18FF-4E85-8705-DC938AB47FAC}"/>
    <dgm:cxn modelId="{AA5065BD-9C09-4183-BC0B-22733ED8C6F4}" type="presOf" srcId="{9285B61F-D10F-4016-B090-FF65A893893F}" destId="{2C33FE89-C135-43B5-B6ED-65731795DEA3}" srcOrd="0" destOrd="0" presId="urn:microsoft.com/office/officeart/2005/8/layout/hList1"/>
    <dgm:cxn modelId="{3CDC97C0-D7E6-4DE1-9F54-497E26ECA900}" type="presOf" srcId="{E07C05B9-4D40-4182-BAD5-2785F98F60B0}" destId="{E21CF992-12C2-40C6-A43F-333D29383E9F}" srcOrd="0" destOrd="4" presId="urn:microsoft.com/office/officeart/2005/8/layout/hList1"/>
    <dgm:cxn modelId="{35A88BC6-8ECB-455B-B16A-BE1B44625BA7}" type="presOf" srcId="{CB7FA5ED-6611-4117-915F-6B6D19EDE116}" destId="{67DFC72D-7D28-4C6A-B7B1-A152CC8F215C}" srcOrd="0" destOrd="0" presId="urn:microsoft.com/office/officeart/2005/8/layout/hList1"/>
    <dgm:cxn modelId="{A76DE7CB-8104-4EB6-A9EA-33110440815C}" type="presOf" srcId="{AF2E0B0A-1A41-4798-B491-2C59F07A5D40}" destId="{E21CF992-12C2-40C6-A43F-333D29383E9F}" srcOrd="0" destOrd="5" presId="urn:microsoft.com/office/officeart/2005/8/layout/hList1"/>
    <dgm:cxn modelId="{CCB606CE-9BCA-4F38-89B4-251F51D1F086}" type="presOf" srcId="{6CC7C2E6-036A-4C3F-8073-95D80E37075B}" destId="{67DFC72D-7D28-4C6A-B7B1-A152CC8F215C}" srcOrd="0" destOrd="3" presId="urn:microsoft.com/office/officeart/2005/8/layout/hList1"/>
    <dgm:cxn modelId="{B7A8DDCE-A7E3-4018-B7B2-46D2BE4B66F3}" srcId="{C86C2086-8D38-4D11-9033-AB09A81CEDA4}" destId="{232ACB1E-3DC2-4CBA-A32D-62617B02C101}" srcOrd="1" destOrd="0" parTransId="{7BA03D2E-E795-4C00-B968-E0BF7F54B54A}" sibTransId="{D2967557-55F2-4FDB-B732-284D6C8AE8E6}"/>
    <dgm:cxn modelId="{560630DA-0A3F-4AD5-A7DE-0C8522775502}" type="presOf" srcId="{DF9BF2D8-8566-4A73-AAE4-7A15225FE049}" destId="{3BAF2725-62F4-45BC-9257-2805D46809D3}" srcOrd="0" destOrd="5" presId="urn:microsoft.com/office/officeart/2005/8/layout/hList1"/>
    <dgm:cxn modelId="{B44429E4-8D03-41C6-98F7-65F8E2802FEB}" type="presOf" srcId="{080591F2-CE7A-4A95-B148-8C5BBAE79EA9}" destId="{3AD4B6D8-15F6-4A25-9A74-9C7CE48C8757}" srcOrd="0" destOrd="12" presId="urn:microsoft.com/office/officeart/2005/8/layout/hList1"/>
    <dgm:cxn modelId="{5B6768E5-B958-4F82-84EB-303554479BF0}" type="presOf" srcId="{D74B517A-0DB5-4483-BB79-531F17BDD6E4}" destId="{3BAF2725-62F4-45BC-9257-2805D46809D3}" srcOrd="0" destOrd="4" presId="urn:microsoft.com/office/officeart/2005/8/layout/hList1"/>
    <dgm:cxn modelId="{7E14B8E5-DF8A-4D73-B246-7C0498308655}" srcId="{9285B61F-D10F-4016-B090-FF65A893893F}" destId="{80AA668C-FC81-438C-A0A9-9E76261E5748}" srcOrd="5" destOrd="0" parTransId="{9F6BE929-B730-453B-A53D-1681B7F22744}" sibTransId="{D8F481DB-94B1-49DA-BCD0-EE0DF2744D50}"/>
    <dgm:cxn modelId="{2A27B7E6-4D74-436A-9303-0FE99BD67588}" type="presOf" srcId="{30405ED9-58E4-4FF9-AEA5-59F8F0D8944C}" destId="{E21CF992-12C2-40C6-A43F-333D29383E9F}" srcOrd="0" destOrd="7" presId="urn:microsoft.com/office/officeart/2005/8/layout/hList1"/>
    <dgm:cxn modelId="{0C9BACE7-3551-4DA3-AAC7-C5810562EBC6}" srcId="{4F1BFDB6-94E6-4DCD-87EB-A02DEF2381D0}" destId="{C86C2086-8D38-4D11-9033-AB09A81CEDA4}" srcOrd="1" destOrd="0" parTransId="{C202A836-AB38-4CC3-B7BD-07C5C9FD254D}" sibTransId="{E28D45AA-9C23-4E01-9441-83A2D0BC3DBD}"/>
    <dgm:cxn modelId="{9D3016E8-02D8-45FE-97CE-2FC55C341B8D}" srcId="{4ABFACFB-AC1F-426E-83BF-C45187BD997D}" destId="{6CC7C2E6-036A-4C3F-8073-95D80E37075B}" srcOrd="3" destOrd="0" parTransId="{A6BD8615-951C-4EE8-94C9-DF29B27E5A8C}" sibTransId="{D7EBD8E5-FA61-4586-8F2E-3E8D801AED65}"/>
    <dgm:cxn modelId="{190FC5E9-EFB7-4F9D-8243-D2941B233AA7}" type="presOf" srcId="{49FF4806-7139-4451-82BD-550A19B79451}" destId="{51E69090-74FB-4038-BBD4-73AAD81FDDEC}" srcOrd="0" destOrd="0" presId="urn:microsoft.com/office/officeart/2005/8/layout/hList1"/>
    <dgm:cxn modelId="{3A01F3E9-5C18-4230-B6C3-A508802F5981}" type="presOf" srcId="{43D205DE-9A2E-408D-A60A-A77B0BF89E53}" destId="{3AD4B6D8-15F6-4A25-9A74-9C7CE48C8757}" srcOrd="0" destOrd="2" presId="urn:microsoft.com/office/officeart/2005/8/layout/hList1"/>
    <dgm:cxn modelId="{9904BBEA-50AC-4C08-9F55-B087C4176030}" type="presOf" srcId="{D1FDF02A-84CF-4DEB-AE58-0109A8517608}" destId="{67DFC72D-7D28-4C6A-B7B1-A152CC8F215C}" srcOrd="0" destOrd="4" presId="urn:microsoft.com/office/officeart/2005/8/layout/hList1"/>
    <dgm:cxn modelId="{3DC33AF0-1922-4965-8CA0-7799F6129F99}" type="presOf" srcId="{8EADA8E5-011F-472F-95AF-E85D2CF7FDDF}" destId="{3AD4B6D8-15F6-4A25-9A74-9C7CE48C8757}" srcOrd="0" destOrd="8" presId="urn:microsoft.com/office/officeart/2005/8/layout/hList1"/>
    <dgm:cxn modelId="{70F58BF1-80AF-485B-8A93-BD0C7F8227C8}" srcId="{4ABFACFB-AC1F-426E-83BF-C45187BD997D}" destId="{39482A9A-FFB1-42C7-8557-1CFA31CAC6A6}" srcOrd="1" destOrd="0" parTransId="{03D2D634-D287-41D2-AFFE-E6B29D8E7073}" sibTransId="{D2C00AB2-B153-43AE-A6DC-C527843A0D44}"/>
    <dgm:cxn modelId="{D75181F8-D5FC-4FC7-8E0E-89251CC9162D}" srcId="{C86C2086-8D38-4D11-9033-AB09A81CEDA4}" destId="{7B1FDD92-3C38-48E3-9272-B2F73AABD571}" srcOrd="3" destOrd="0" parTransId="{360595D3-0A1A-44A1-ACA4-1AB576119144}" sibTransId="{ABF407E3-8CB6-44DC-8135-D7ADEAB677C3}"/>
    <dgm:cxn modelId="{848D00FA-E689-43ED-9A79-61244BA0250A}" srcId="{49FF4806-7139-4451-82BD-550A19B79451}" destId="{A80BD3AC-FE62-42FF-9527-4F40D08DDBCE}" srcOrd="1" destOrd="0" parTransId="{00439493-E208-4E54-AEEA-5B67D9E57219}" sibTransId="{1EE3B3AE-40E6-4BFD-ADC4-8CCABCBC5BAE}"/>
    <dgm:cxn modelId="{ACF155FF-3BEB-4144-8CFE-85CF13208774}" type="presOf" srcId="{61C4F0C0-22CE-4F95-9812-490A542E6B28}" destId="{67DFC72D-7D28-4C6A-B7B1-A152CC8F215C}" srcOrd="0" destOrd="5" presId="urn:microsoft.com/office/officeart/2005/8/layout/hList1"/>
    <dgm:cxn modelId="{EB86ECFF-0056-40A8-9AA8-84D8655548C2}" srcId="{49FF4806-7139-4451-82BD-550A19B79451}" destId="{5E878F2B-CD61-41B1-98BB-9549960EDE18}" srcOrd="2" destOrd="0" parTransId="{85AC82FB-BCE8-4477-BF32-8A81DF4418BC}" sibTransId="{23EDA158-22BF-4E29-91FF-F50DE506F02F}"/>
    <dgm:cxn modelId="{94741967-5E8E-4A34-97EA-13189560B71A}" type="presParOf" srcId="{F5651369-69B0-4699-97DD-E3A8CB5ADC6F}" destId="{7ECE9631-37EB-4AD5-BB16-07FD13EEF9DA}" srcOrd="0" destOrd="0" presId="urn:microsoft.com/office/officeart/2005/8/layout/hList1"/>
    <dgm:cxn modelId="{056ECA1B-046B-4DB5-B04F-552D247FC36F}" type="presParOf" srcId="{7ECE9631-37EB-4AD5-BB16-07FD13EEF9DA}" destId="{3E045CE8-392C-414D-895A-F2C1F8778FE1}" srcOrd="0" destOrd="0" presId="urn:microsoft.com/office/officeart/2005/8/layout/hList1"/>
    <dgm:cxn modelId="{C3421F32-CE48-4079-A130-1530B067EA72}" type="presParOf" srcId="{7ECE9631-37EB-4AD5-BB16-07FD13EEF9DA}" destId="{67DFC72D-7D28-4C6A-B7B1-A152CC8F215C}" srcOrd="1" destOrd="0" presId="urn:microsoft.com/office/officeart/2005/8/layout/hList1"/>
    <dgm:cxn modelId="{481A78FB-7C2F-41F9-B957-30F6252D8632}" type="presParOf" srcId="{F5651369-69B0-4699-97DD-E3A8CB5ADC6F}" destId="{46E7C07C-ED64-4E1D-9260-09A26376792D}" srcOrd="1" destOrd="0" presId="urn:microsoft.com/office/officeart/2005/8/layout/hList1"/>
    <dgm:cxn modelId="{D20BC0D3-81B5-4107-BB5C-2FD942F67B44}" type="presParOf" srcId="{F5651369-69B0-4699-97DD-E3A8CB5ADC6F}" destId="{EBB9C0D8-C24E-46CA-AF59-9781839D5DD9}" srcOrd="2" destOrd="0" presId="urn:microsoft.com/office/officeart/2005/8/layout/hList1"/>
    <dgm:cxn modelId="{4848D116-C3DE-46AC-8A26-E29252C0BCFB}" type="presParOf" srcId="{EBB9C0D8-C24E-46CA-AF59-9781839D5DD9}" destId="{1632BDE2-5A2E-4631-BA11-E4849769AE31}" srcOrd="0" destOrd="0" presId="urn:microsoft.com/office/officeart/2005/8/layout/hList1"/>
    <dgm:cxn modelId="{81E2E1BA-74D7-4967-AA0A-4E37E629B28E}" type="presParOf" srcId="{EBB9C0D8-C24E-46CA-AF59-9781839D5DD9}" destId="{E21CF992-12C2-40C6-A43F-333D29383E9F}" srcOrd="1" destOrd="0" presId="urn:microsoft.com/office/officeart/2005/8/layout/hList1"/>
    <dgm:cxn modelId="{BE1B3D62-4A75-486E-96B0-C67C56A64477}" type="presParOf" srcId="{F5651369-69B0-4699-97DD-E3A8CB5ADC6F}" destId="{2A45DBE4-7694-4DB7-932D-0A97562386A4}" srcOrd="3" destOrd="0" presId="urn:microsoft.com/office/officeart/2005/8/layout/hList1"/>
    <dgm:cxn modelId="{430D379D-F015-4F30-BB57-C2CD169FADD5}" type="presParOf" srcId="{F5651369-69B0-4699-97DD-E3A8CB5ADC6F}" destId="{E77E7A3D-E7FD-4E56-BFFE-AC6A2E377F9B}" srcOrd="4" destOrd="0" presId="urn:microsoft.com/office/officeart/2005/8/layout/hList1"/>
    <dgm:cxn modelId="{9C8187D5-0C01-4184-9E34-822A0D4ED4E5}" type="presParOf" srcId="{E77E7A3D-E7FD-4E56-BFFE-AC6A2E377F9B}" destId="{51E69090-74FB-4038-BBD4-73AAD81FDDEC}" srcOrd="0" destOrd="0" presId="urn:microsoft.com/office/officeart/2005/8/layout/hList1"/>
    <dgm:cxn modelId="{F8D42C84-2CB9-4F83-A6C8-55ABB228EA25}" type="presParOf" srcId="{E77E7A3D-E7FD-4E56-BFFE-AC6A2E377F9B}" destId="{3BAF2725-62F4-45BC-9257-2805D46809D3}" srcOrd="1" destOrd="0" presId="urn:microsoft.com/office/officeart/2005/8/layout/hList1"/>
    <dgm:cxn modelId="{EB40F894-A869-4376-BFC6-5F6CE2BE4695}" type="presParOf" srcId="{F5651369-69B0-4699-97DD-E3A8CB5ADC6F}" destId="{50A7C1AF-A962-4FFF-AC8C-53644C11EF20}" srcOrd="5" destOrd="0" presId="urn:microsoft.com/office/officeart/2005/8/layout/hList1"/>
    <dgm:cxn modelId="{60D15E27-C857-44AD-8790-FDEBD07C6091}" type="presParOf" srcId="{F5651369-69B0-4699-97DD-E3A8CB5ADC6F}" destId="{A8AA188B-C17D-4379-BB81-16B846C2F820}" srcOrd="6" destOrd="0" presId="urn:microsoft.com/office/officeart/2005/8/layout/hList1"/>
    <dgm:cxn modelId="{7D6BC299-A837-400D-823E-FF16E4F9A802}" type="presParOf" srcId="{A8AA188B-C17D-4379-BB81-16B846C2F820}" destId="{2C33FE89-C135-43B5-B6ED-65731795DEA3}" srcOrd="0" destOrd="0" presId="urn:microsoft.com/office/officeart/2005/8/layout/hList1"/>
    <dgm:cxn modelId="{4A2B7BB3-C7B3-4AA9-AA68-2D0A3FF700E1}" type="presParOf" srcId="{A8AA188B-C17D-4379-BB81-16B846C2F820}" destId="{3AD4B6D8-15F6-4A25-9A74-9C7CE48C875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045CE8-392C-414D-895A-F2C1F8778FE1}">
      <dsp:nvSpPr>
        <dsp:cNvPr id="0" name=""/>
        <dsp:cNvSpPr/>
      </dsp:nvSpPr>
      <dsp:spPr>
        <a:xfrm>
          <a:off x="2744" y="95603"/>
          <a:ext cx="2245653" cy="460800"/>
        </a:xfrm>
        <a:prstGeom prst="rect">
          <a:avLst/>
        </a:prstGeom>
        <a:solidFill>
          <a:srgbClr val="01A89E"/>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altLang="zh-TW" sz="1600" kern="1200" dirty="0"/>
            <a:t>AE</a:t>
          </a:r>
          <a:endParaRPr lang="zh-TW" altLang="en-US" sz="1600" kern="1200" dirty="0"/>
        </a:p>
      </dsp:txBody>
      <dsp:txXfrm>
        <a:off x="2744" y="95603"/>
        <a:ext cx="2245653" cy="460800"/>
      </dsp:txXfrm>
    </dsp:sp>
    <dsp:sp modelId="{67DFC72D-7D28-4C6A-B7B1-A152CC8F215C}">
      <dsp:nvSpPr>
        <dsp:cNvPr id="0" name=""/>
        <dsp:cNvSpPr/>
      </dsp:nvSpPr>
      <dsp:spPr>
        <a:xfrm>
          <a:off x="2744" y="556403"/>
          <a:ext cx="2245653" cy="4131225"/>
        </a:xfrm>
        <a:prstGeom prst="rect">
          <a:avLst/>
        </a:prstGeom>
        <a:solidFill>
          <a:schemeClr val="bg1">
            <a:lumMod val="95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altLang="zh-TW" sz="1600" kern="1200" dirty="0"/>
            <a:t>FC (32) </a:t>
          </a:r>
          <a:endParaRPr lang="zh-TW" altLang="en-US" sz="1600" kern="1200" dirty="0"/>
        </a:p>
        <a:p>
          <a:pPr marL="171450" lvl="1" indent="-171450" algn="l" defTabSz="711200">
            <a:lnSpc>
              <a:spcPct val="90000"/>
            </a:lnSpc>
            <a:spcBef>
              <a:spcPct val="0"/>
            </a:spcBef>
            <a:spcAft>
              <a:spcPct val="15000"/>
            </a:spcAft>
            <a:buChar char="•"/>
          </a:pPr>
          <a:r>
            <a:rPr lang="en-US" altLang="zh-TW" sz="1600" kern="1200" dirty="0"/>
            <a:t>FC (16)</a:t>
          </a:r>
          <a:endParaRPr lang="zh-TW" altLang="en-US" sz="1600" kern="1200" dirty="0"/>
        </a:p>
        <a:p>
          <a:pPr marL="171450" lvl="1" indent="-171450" algn="l" defTabSz="711200">
            <a:lnSpc>
              <a:spcPct val="90000"/>
            </a:lnSpc>
            <a:spcBef>
              <a:spcPct val="0"/>
            </a:spcBef>
            <a:spcAft>
              <a:spcPct val="15000"/>
            </a:spcAft>
            <a:buChar char="•"/>
          </a:pPr>
          <a:r>
            <a:rPr lang="en-US" altLang="zh-TW" sz="1600" kern="1200" dirty="0"/>
            <a:t>FC (8)</a:t>
          </a:r>
          <a:endParaRPr lang="zh-TW" altLang="en-US" sz="1600" kern="1200" dirty="0"/>
        </a:p>
        <a:p>
          <a:pPr marL="171450" lvl="1" indent="-171450" algn="l" defTabSz="711200">
            <a:lnSpc>
              <a:spcPct val="90000"/>
            </a:lnSpc>
            <a:spcBef>
              <a:spcPct val="0"/>
            </a:spcBef>
            <a:spcAft>
              <a:spcPct val="15000"/>
            </a:spcAft>
            <a:buChar char="•"/>
          </a:pPr>
          <a:r>
            <a:rPr lang="en-US" altLang="zh-TW" sz="1600" kern="1200" dirty="0"/>
            <a:t>FC (4)</a:t>
          </a:r>
          <a:endParaRPr lang="zh-TW" altLang="en-US" sz="1600" kern="1200" dirty="0"/>
        </a:p>
        <a:p>
          <a:pPr marL="171450" lvl="1" indent="-171450" algn="l" defTabSz="711200">
            <a:lnSpc>
              <a:spcPct val="90000"/>
            </a:lnSpc>
            <a:spcBef>
              <a:spcPct val="0"/>
            </a:spcBef>
            <a:spcAft>
              <a:spcPct val="15000"/>
            </a:spcAft>
            <a:buChar char="•"/>
          </a:pPr>
          <a:r>
            <a:rPr lang="en-US" altLang="zh-TW" sz="1600" kern="1200" dirty="0"/>
            <a:t>FC (2)</a:t>
          </a:r>
          <a:endParaRPr lang="zh-TW" altLang="en-US" sz="1600" kern="1200" dirty="0"/>
        </a:p>
        <a:p>
          <a:pPr marL="171450" lvl="1" indent="-171450" algn="l" defTabSz="711200">
            <a:lnSpc>
              <a:spcPct val="90000"/>
            </a:lnSpc>
            <a:spcBef>
              <a:spcPct val="0"/>
            </a:spcBef>
            <a:spcAft>
              <a:spcPct val="15000"/>
            </a:spcAft>
            <a:buChar char="•"/>
          </a:pPr>
          <a:r>
            <a:rPr lang="en-US" altLang="zh-TW" sz="1600" kern="1200" dirty="0"/>
            <a:t>FC (4)</a:t>
          </a:r>
          <a:endParaRPr lang="zh-TW" altLang="en-US" sz="1600" kern="1200" dirty="0"/>
        </a:p>
        <a:p>
          <a:pPr marL="171450" lvl="1" indent="-171450" algn="l" defTabSz="711200">
            <a:lnSpc>
              <a:spcPct val="90000"/>
            </a:lnSpc>
            <a:spcBef>
              <a:spcPct val="0"/>
            </a:spcBef>
            <a:spcAft>
              <a:spcPct val="15000"/>
            </a:spcAft>
            <a:buChar char="•"/>
          </a:pPr>
          <a:r>
            <a:rPr lang="en-US" altLang="zh-TW" sz="1600" kern="1200" dirty="0"/>
            <a:t>FC (8)</a:t>
          </a:r>
          <a:endParaRPr lang="zh-TW" altLang="en-US" sz="1600" kern="1200" dirty="0"/>
        </a:p>
        <a:p>
          <a:pPr marL="171450" lvl="1" indent="-171450" algn="l" defTabSz="711200">
            <a:lnSpc>
              <a:spcPct val="90000"/>
            </a:lnSpc>
            <a:spcBef>
              <a:spcPct val="0"/>
            </a:spcBef>
            <a:spcAft>
              <a:spcPct val="15000"/>
            </a:spcAft>
            <a:buChar char="•"/>
          </a:pPr>
          <a:r>
            <a:rPr lang="en-US" altLang="zh-TW" sz="1600" kern="1200" dirty="0"/>
            <a:t>FC (16)</a:t>
          </a:r>
          <a:endParaRPr lang="zh-TW" altLang="en-US" sz="1600" kern="1200" dirty="0"/>
        </a:p>
        <a:p>
          <a:pPr marL="171450" lvl="1" indent="-171450" algn="l" defTabSz="711200">
            <a:lnSpc>
              <a:spcPct val="90000"/>
            </a:lnSpc>
            <a:spcBef>
              <a:spcPct val="0"/>
            </a:spcBef>
            <a:spcAft>
              <a:spcPct val="15000"/>
            </a:spcAft>
            <a:buChar char="•"/>
          </a:pPr>
          <a:r>
            <a:rPr lang="en-US" altLang="zh-TW" sz="1600" kern="1200" dirty="0"/>
            <a:t>FC (32)</a:t>
          </a:r>
          <a:endParaRPr lang="zh-TW" altLang="en-US" sz="1600" kern="1200" dirty="0"/>
        </a:p>
        <a:p>
          <a:pPr marL="171450" lvl="1" indent="-171450" algn="l" defTabSz="711200">
            <a:lnSpc>
              <a:spcPct val="90000"/>
            </a:lnSpc>
            <a:spcBef>
              <a:spcPct val="0"/>
            </a:spcBef>
            <a:spcAft>
              <a:spcPct val="15000"/>
            </a:spcAft>
            <a:buChar char="•"/>
          </a:pPr>
          <a:r>
            <a:rPr lang="en-US" altLang="zh-TW" sz="1600" kern="1200" dirty="0"/>
            <a:t>FC (64)</a:t>
          </a:r>
          <a:endParaRPr lang="zh-TW" altLang="en-US" sz="1600" kern="1200" dirty="0"/>
        </a:p>
      </dsp:txBody>
      <dsp:txXfrm>
        <a:off x="2744" y="556403"/>
        <a:ext cx="2245653" cy="4131225"/>
      </dsp:txXfrm>
    </dsp:sp>
    <dsp:sp modelId="{1632BDE2-5A2E-4631-BA11-E4849769AE31}">
      <dsp:nvSpPr>
        <dsp:cNvPr id="0" name=""/>
        <dsp:cNvSpPr/>
      </dsp:nvSpPr>
      <dsp:spPr>
        <a:xfrm>
          <a:off x="2595956" y="95603"/>
          <a:ext cx="2256651" cy="460800"/>
        </a:xfrm>
        <a:prstGeom prst="rect">
          <a:avLst/>
        </a:prstGeom>
        <a:solidFill>
          <a:srgbClr val="01A89E"/>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altLang="zh-TW" sz="1600" kern="1200" dirty="0"/>
            <a:t>VAE</a:t>
          </a:r>
          <a:endParaRPr lang="zh-TW" altLang="en-US" sz="1600" kern="1200" dirty="0"/>
        </a:p>
      </dsp:txBody>
      <dsp:txXfrm>
        <a:off x="2595956" y="95603"/>
        <a:ext cx="2256651" cy="460800"/>
      </dsp:txXfrm>
    </dsp:sp>
    <dsp:sp modelId="{E21CF992-12C2-40C6-A43F-333D29383E9F}">
      <dsp:nvSpPr>
        <dsp:cNvPr id="0" name=""/>
        <dsp:cNvSpPr/>
      </dsp:nvSpPr>
      <dsp:spPr>
        <a:xfrm>
          <a:off x="2595956" y="556403"/>
          <a:ext cx="2256651" cy="4131225"/>
        </a:xfrm>
        <a:prstGeom prst="rect">
          <a:avLst/>
        </a:prstGeom>
        <a:solidFill>
          <a:schemeClr val="bg1">
            <a:lumMod val="95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altLang="zh-TW" sz="1600" kern="1200" dirty="0"/>
            <a:t>FC (32) </a:t>
          </a:r>
          <a:endParaRPr lang="zh-TW" altLang="en-US" sz="1600" kern="1200" dirty="0"/>
        </a:p>
        <a:p>
          <a:pPr marL="171450" lvl="1" indent="-171450" algn="l" defTabSz="711200">
            <a:lnSpc>
              <a:spcPct val="90000"/>
            </a:lnSpc>
            <a:spcBef>
              <a:spcPct val="0"/>
            </a:spcBef>
            <a:spcAft>
              <a:spcPct val="15000"/>
            </a:spcAft>
            <a:buChar char="•"/>
          </a:pPr>
          <a:r>
            <a:rPr lang="en-US" altLang="zh-TW" sz="1600" kern="1200" dirty="0"/>
            <a:t>FC (16)</a:t>
          </a:r>
          <a:endParaRPr lang="zh-TW" altLang="en-US" sz="1600" kern="1200" dirty="0"/>
        </a:p>
        <a:p>
          <a:pPr marL="171450" lvl="1" indent="-171450" algn="l" defTabSz="711200">
            <a:lnSpc>
              <a:spcPct val="90000"/>
            </a:lnSpc>
            <a:spcBef>
              <a:spcPct val="0"/>
            </a:spcBef>
            <a:spcAft>
              <a:spcPct val="15000"/>
            </a:spcAft>
            <a:buChar char="•"/>
          </a:pPr>
          <a:r>
            <a:rPr lang="en-US" altLang="zh-TW" sz="1600" kern="1200" dirty="0"/>
            <a:t>FC (8)</a:t>
          </a:r>
          <a:endParaRPr lang="zh-TW" altLang="en-US" sz="1600" kern="1200" dirty="0"/>
        </a:p>
        <a:p>
          <a:pPr marL="171450" lvl="1" indent="-171450" algn="l" defTabSz="711200">
            <a:lnSpc>
              <a:spcPct val="90000"/>
            </a:lnSpc>
            <a:spcBef>
              <a:spcPct val="0"/>
            </a:spcBef>
            <a:spcAft>
              <a:spcPct val="15000"/>
            </a:spcAft>
            <a:buChar char="•"/>
          </a:pPr>
          <a:r>
            <a:rPr lang="en-US" altLang="zh-TW" sz="1600" kern="1200" dirty="0"/>
            <a:t>FC (4)</a:t>
          </a:r>
          <a:endParaRPr lang="zh-TW" altLang="en-US" sz="1600" kern="1200" dirty="0"/>
        </a:p>
        <a:p>
          <a:pPr marL="171450" lvl="1" indent="-171450" algn="l" defTabSz="711200">
            <a:lnSpc>
              <a:spcPct val="90000"/>
            </a:lnSpc>
            <a:spcBef>
              <a:spcPct val="0"/>
            </a:spcBef>
            <a:spcAft>
              <a:spcPct val="15000"/>
            </a:spcAft>
            <a:buChar char="•"/>
          </a:pPr>
          <a:r>
            <a:rPr lang="en-US" altLang="zh-TW" sz="1600" kern="1200" dirty="0">
              <a:solidFill>
                <a:schemeClr val="tx1"/>
              </a:solidFill>
            </a:rPr>
            <a:t>Two Gaussian approximations</a:t>
          </a:r>
          <a:endParaRPr lang="zh-TW" altLang="en-US" sz="1600" kern="1200" dirty="0">
            <a:solidFill>
              <a:schemeClr val="tx1"/>
            </a:solidFill>
          </a:endParaRPr>
        </a:p>
        <a:p>
          <a:pPr marL="171450" lvl="1" indent="-171450" algn="l" defTabSz="711200">
            <a:lnSpc>
              <a:spcPct val="90000"/>
            </a:lnSpc>
            <a:spcBef>
              <a:spcPct val="0"/>
            </a:spcBef>
            <a:spcAft>
              <a:spcPct val="15000"/>
            </a:spcAft>
            <a:buChar char="•"/>
          </a:pPr>
          <a:r>
            <a:rPr lang="en-US" altLang="zh-TW" sz="1600" kern="1200" dirty="0"/>
            <a:t>FC (4)</a:t>
          </a:r>
          <a:endParaRPr lang="zh-TW" altLang="en-US" sz="1600" kern="1200" dirty="0"/>
        </a:p>
        <a:p>
          <a:pPr marL="171450" lvl="1" indent="-171450" algn="l" defTabSz="711200">
            <a:lnSpc>
              <a:spcPct val="90000"/>
            </a:lnSpc>
            <a:spcBef>
              <a:spcPct val="0"/>
            </a:spcBef>
            <a:spcAft>
              <a:spcPct val="15000"/>
            </a:spcAft>
            <a:buChar char="•"/>
          </a:pPr>
          <a:r>
            <a:rPr lang="en-US" altLang="zh-TW" sz="1600" kern="1200" dirty="0"/>
            <a:t>FC (8)</a:t>
          </a:r>
          <a:endParaRPr lang="zh-TW" altLang="en-US" sz="1600" kern="1200" dirty="0"/>
        </a:p>
        <a:p>
          <a:pPr marL="171450" lvl="1" indent="-171450" algn="l" defTabSz="711200">
            <a:lnSpc>
              <a:spcPct val="90000"/>
            </a:lnSpc>
            <a:spcBef>
              <a:spcPct val="0"/>
            </a:spcBef>
            <a:spcAft>
              <a:spcPct val="15000"/>
            </a:spcAft>
            <a:buChar char="•"/>
          </a:pPr>
          <a:r>
            <a:rPr lang="en-US" altLang="zh-TW" sz="1600" kern="1200" dirty="0"/>
            <a:t>FC (16)</a:t>
          </a:r>
          <a:endParaRPr lang="zh-TW" altLang="en-US" sz="1600" kern="1200" dirty="0"/>
        </a:p>
        <a:p>
          <a:pPr marL="171450" lvl="1" indent="-171450" algn="l" defTabSz="711200">
            <a:lnSpc>
              <a:spcPct val="90000"/>
            </a:lnSpc>
            <a:spcBef>
              <a:spcPct val="0"/>
            </a:spcBef>
            <a:spcAft>
              <a:spcPct val="15000"/>
            </a:spcAft>
            <a:buChar char="•"/>
          </a:pPr>
          <a:r>
            <a:rPr lang="en-US" altLang="zh-TW" sz="1600" kern="1200" dirty="0"/>
            <a:t>FC (32)</a:t>
          </a:r>
          <a:endParaRPr lang="zh-TW" altLang="en-US" sz="1600" kern="1200" dirty="0"/>
        </a:p>
        <a:p>
          <a:pPr marL="171450" lvl="1" indent="-171450" algn="l" defTabSz="711200">
            <a:lnSpc>
              <a:spcPct val="90000"/>
            </a:lnSpc>
            <a:spcBef>
              <a:spcPct val="0"/>
            </a:spcBef>
            <a:spcAft>
              <a:spcPct val="15000"/>
            </a:spcAft>
            <a:buChar char="•"/>
          </a:pPr>
          <a:r>
            <a:rPr lang="en-US" altLang="zh-TW" sz="1600" kern="1200" dirty="0"/>
            <a:t>FC (64)</a:t>
          </a:r>
          <a:endParaRPr lang="zh-TW" altLang="en-US" sz="1600" kern="1200" dirty="0"/>
        </a:p>
      </dsp:txBody>
      <dsp:txXfrm>
        <a:off x="2595956" y="556403"/>
        <a:ext cx="2256651" cy="4131225"/>
      </dsp:txXfrm>
    </dsp:sp>
    <dsp:sp modelId="{51E69090-74FB-4038-BBD4-73AAD81FDDEC}">
      <dsp:nvSpPr>
        <dsp:cNvPr id="0" name=""/>
        <dsp:cNvSpPr/>
      </dsp:nvSpPr>
      <dsp:spPr>
        <a:xfrm>
          <a:off x="5200167" y="95603"/>
          <a:ext cx="2482564" cy="460800"/>
        </a:xfrm>
        <a:prstGeom prst="rect">
          <a:avLst/>
        </a:prstGeom>
        <a:solidFill>
          <a:srgbClr val="01A89E"/>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altLang="zh-TW" sz="1600" kern="1200" dirty="0"/>
            <a:t>CAE</a:t>
          </a:r>
          <a:endParaRPr lang="zh-TW" altLang="en-US" sz="1600" kern="1200" dirty="0"/>
        </a:p>
      </dsp:txBody>
      <dsp:txXfrm>
        <a:off x="5200167" y="95603"/>
        <a:ext cx="2482564" cy="460800"/>
      </dsp:txXfrm>
    </dsp:sp>
    <dsp:sp modelId="{3BAF2725-62F4-45BC-9257-2805D46809D3}">
      <dsp:nvSpPr>
        <dsp:cNvPr id="0" name=""/>
        <dsp:cNvSpPr/>
      </dsp:nvSpPr>
      <dsp:spPr>
        <a:xfrm>
          <a:off x="5200167" y="556403"/>
          <a:ext cx="2482564" cy="4131225"/>
        </a:xfrm>
        <a:prstGeom prst="rect">
          <a:avLst/>
        </a:prstGeom>
        <a:solidFill>
          <a:schemeClr val="bg1">
            <a:lumMod val="95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altLang="zh-TW" sz="1600" kern="1200" dirty="0"/>
            <a:t>Conv2D(32) </a:t>
          </a:r>
          <a:endParaRPr lang="zh-TW" altLang="en-US" sz="1600" kern="1200" dirty="0"/>
        </a:p>
        <a:p>
          <a:pPr marL="171450" lvl="1" indent="-171450" algn="l" defTabSz="711200">
            <a:lnSpc>
              <a:spcPct val="90000"/>
            </a:lnSpc>
            <a:spcBef>
              <a:spcPct val="0"/>
            </a:spcBef>
            <a:spcAft>
              <a:spcPct val="15000"/>
            </a:spcAft>
            <a:buChar char="•"/>
          </a:pPr>
          <a:r>
            <a:rPr lang="en-US" altLang="zh-TW" sz="1600" kern="1200" dirty="0"/>
            <a:t>Conv2D(32) </a:t>
          </a:r>
          <a:endParaRPr lang="zh-TW" altLang="en-US" sz="1600" kern="1200" dirty="0"/>
        </a:p>
        <a:p>
          <a:pPr marL="171450" lvl="1" indent="-171450" algn="l" defTabSz="711200">
            <a:lnSpc>
              <a:spcPct val="90000"/>
            </a:lnSpc>
            <a:spcBef>
              <a:spcPct val="0"/>
            </a:spcBef>
            <a:spcAft>
              <a:spcPct val="15000"/>
            </a:spcAft>
            <a:buChar char="•"/>
          </a:pPr>
          <a:r>
            <a:rPr lang="en-US" altLang="zh-TW" sz="1600" kern="1200" dirty="0"/>
            <a:t>Conv2D(32)</a:t>
          </a:r>
          <a:endParaRPr lang="zh-TW" altLang="en-US" sz="1600" kern="1200" dirty="0"/>
        </a:p>
        <a:p>
          <a:pPr marL="171450" lvl="1" indent="-171450" algn="l" defTabSz="711200">
            <a:lnSpc>
              <a:spcPct val="90000"/>
            </a:lnSpc>
            <a:spcBef>
              <a:spcPct val="0"/>
            </a:spcBef>
            <a:spcAft>
              <a:spcPct val="15000"/>
            </a:spcAft>
            <a:buChar char="•"/>
          </a:pPr>
          <a:r>
            <a:rPr lang="en-US" altLang="zh-TW" sz="1600" kern="1200" dirty="0"/>
            <a:t>Conv2DTransposed(32)</a:t>
          </a:r>
          <a:endParaRPr lang="zh-TW" altLang="en-US" sz="1600" kern="1200" dirty="0"/>
        </a:p>
        <a:p>
          <a:pPr marL="171450" lvl="1" indent="-171450" algn="l" defTabSz="711200">
            <a:lnSpc>
              <a:spcPct val="90000"/>
            </a:lnSpc>
            <a:spcBef>
              <a:spcPct val="0"/>
            </a:spcBef>
            <a:spcAft>
              <a:spcPct val="15000"/>
            </a:spcAft>
            <a:buChar char="•"/>
          </a:pPr>
          <a:r>
            <a:rPr lang="en-US" altLang="zh-TW" sz="1600" kern="1200" dirty="0"/>
            <a:t>Conv2DTransposed(32)</a:t>
          </a:r>
          <a:endParaRPr lang="zh-TW" altLang="en-US" sz="1600" kern="1200" dirty="0"/>
        </a:p>
        <a:p>
          <a:pPr marL="171450" lvl="1" indent="-171450" algn="l" defTabSz="711200">
            <a:lnSpc>
              <a:spcPct val="90000"/>
            </a:lnSpc>
            <a:spcBef>
              <a:spcPct val="0"/>
            </a:spcBef>
            <a:spcAft>
              <a:spcPct val="15000"/>
            </a:spcAft>
            <a:buChar char="•"/>
          </a:pPr>
          <a:r>
            <a:rPr lang="en-US" altLang="zh-TW" sz="1600" kern="1200" dirty="0"/>
            <a:t>Conv2DTransposed(32)  </a:t>
          </a:r>
          <a:endParaRPr lang="zh-TW" altLang="en-US" sz="1600" kern="1200" dirty="0"/>
        </a:p>
      </dsp:txBody>
      <dsp:txXfrm>
        <a:off x="5200167" y="556403"/>
        <a:ext cx="2482564" cy="4131225"/>
      </dsp:txXfrm>
    </dsp:sp>
    <dsp:sp modelId="{2C33FE89-C135-43B5-B6ED-65731795DEA3}">
      <dsp:nvSpPr>
        <dsp:cNvPr id="0" name=""/>
        <dsp:cNvSpPr/>
      </dsp:nvSpPr>
      <dsp:spPr>
        <a:xfrm>
          <a:off x="8030291" y="95603"/>
          <a:ext cx="2482564" cy="460800"/>
        </a:xfrm>
        <a:prstGeom prst="rect">
          <a:avLst/>
        </a:prstGeom>
        <a:solidFill>
          <a:srgbClr val="01A89E"/>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altLang="zh-TW" sz="1600" kern="1200" dirty="0"/>
            <a:t>CVAE</a:t>
          </a:r>
          <a:endParaRPr lang="zh-TW" altLang="en-US" sz="1600" kern="1200" dirty="0"/>
        </a:p>
      </dsp:txBody>
      <dsp:txXfrm>
        <a:off x="8030291" y="95603"/>
        <a:ext cx="2482564" cy="460800"/>
      </dsp:txXfrm>
    </dsp:sp>
    <dsp:sp modelId="{3AD4B6D8-15F6-4A25-9A74-9C7CE48C8757}">
      <dsp:nvSpPr>
        <dsp:cNvPr id="0" name=""/>
        <dsp:cNvSpPr/>
      </dsp:nvSpPr>
      <dsp:spPr>
        <a:xfrm>
          <a:off x="8030291" y="556403"/>
          <a:ext cx="2482564" cy="4131225"/>
        </a:xfrm>
        <a:prstGeom prst="rect">
          <a:avLst/>
        </a:prstGeom>
        <a:solidFill>
          <a:schemeClr val="bg1">
            <a:lumMod val="95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altLang="zh-TW" sz="1600" kern="1200"/>
            <a:t>Conv2D(32) </a:t>
          </a:r>
          <a:endParaRPr lang="zh-TW" altLang="en-US" sz="1600" kern="1200"/>
        </a:p>
        <a:p>
          <a:pPr marL="171450" lvl="1" indent="-171450" algn="l" defTabSz="711200">
            <a:lnSpc>
              <a:spcPct val="90000"/>
            </a:lnSpc>
            <a:spcBef>
              <a:spcPct val="0"/>
            </a:spcBef>
            <a:spcAft>
              <a:spcPct val="15000"/>
            </a:spcAft>
            <a:buChar char="•"/>
          </a:pPr>
          <a:r>
            <a:rPr lang="en-US" altLang="zh-TW" sz="1600" kern="1200"/>
            <a:t>Conv2D(32) </a:t>
          </a:r>
          <a:endParaRPr lang="zh-TW" altLang="en-US" sz="1600" kern="1200" dirty="0"/>
        </a:p>
        <a:p>
          <a:pPr marL="171450" lvl="1" indent="-171450" algn="l" defTabSz="711200">
            <a:lnSpc>
              <a:spcPct val="90000"/>
            </a:lnSpc>
            <a:spcBef>
              <a:spcPct val="0"/>
            </a:spcBef>
            <a:spcAft>
              <a:spcPct val="15000"/>
            </a:spcAft>
            <a:buChar char="•"/>
          </a:pPr>
          <a:r>
            <a:rPr lang="en-US" altLang="zh-TW" sz="1600" kern="1200" dirty="0"/>
            <a:t>Conv2D(32)</a:t>
          </a:r>
          <a:endParaRPr lang="zh-TW" altLang="en-US" sz="1600" kern="1200" dirty="0"/>
        </a:p>
        <a:p>
          <a:pPr marL="171450" lvl="1" indent="-171450" algn="l" defTabSz="711200">
            <a:lnSpc>
              <a:spcPct val="90000"/>
            </a:lnSpc>
            <a:spcBef>
              <a:spcPct val="0"/>
            </a:spcBef>
            <a:spcAft>
              <a:spcPct val="15000"/>
            </a:spcAft>
            <a:buChar char="•"/>
          </a:pPr>
          <a:r>
            <a:rPr lang="en-US" altLang="zh-TW" sz="1600" kern="1200" dirty="0"/>
            <a:t>Conv2D(1)</a:t>
          </a:r>
          <a:endParaRPr lang="zh-TW" altLang="en-US" sz="1600" kern="1200" dirty="0"/>
        </a:p>
        <a:p>
          <a:pPr marL="171450" lvl="1" indent="-171450" algn="l" defTabSz="711200">
            <a:lnSpc>
              <a:spcPct val="90000"/>
            </a:lnSpc>
            <a:spcBef>
              <a:spcPct val="0"/>
            </a:spcBef>
            <a:spcAft>
              <a:spcPct val="15000"/>
            </a:spcAft>
            <a:buChar char="•"/>
          </a:pPr>
          <a:r>
            <a:rPr lang="en-US" altLang="zh-TW" sz="1600" kern="1200" dirty="0"/>
            <a:t>FC (32) </a:t>
          </a:r>
          <a:endParaRPr lang="zh-TW" altLang="en-US" sz="1600" kern="1200" dirty="0"/>
        </a:p>
        <a:p>
          <a:pPr marL="171450" lvl="1" indent="-171450" algn="l" defTabSz="711200">
            <a:lnSpc>
              <a:spcPct val="90000"/>
            </a:lnSpc>
            <a:spcBef>
              <a:spcPct val="0"/>
            </a:spcBef>
            <a:spcAft>
              <a:spcPct val="15000"/>
            </a:spcAft>
            <a:buChar char="•"/>
          </a:pPr>
          <a:r>
            <a:rPr lang="en-US" altLang="zh-TW" sz="1600" kern="1200" dirty="0"/>
            <a:t>FC (16)</a:t>
          </a:r>
          <a:endParaRPr lang="zh-TW" altLang="en-US" sz="1600" kern="1200" dirty="0"/>
        </a:p>
        <a:p>
          <a:pPr marL="171450" lvl="1" indent="-171450" algn="l" defTabSz="711200">
            <a:lnSpc>
              <a:spcPct val="90000"/>
            </a:lnSpc>
            <a:spcBef>
              <a:spcPct val="0"/>
            </a:spcBef>
            <a:spcAft>
              <a:spcPct val="15000"/>
            </a:spcAft>
            <a:buChar char="•"/>
          </a:pPr>
          <a:r>
            <a:rPr lang="en-US" altLang="zh-TW" sz="1600" kern="1200" dirty="0">
              <a:solidFill>
                <a:schemeClr val="tx1"/>
              </a:solidFill>
            </a:rPr>
            <a:t>Two Gaussian approximations</a:t>
          </a:r>
          <a:endParaRPr lang="zh-TW" altLang="en-US" sz="1600" kern="1200" dirty="0">
            <a:solidFill>
              <a:schemeClr val="tx1"/>
            </a:solidFill>
          </a:endParaRPr>
        </a:p>
        <a:p>
          <a:pPr marL="171450" lvl="1" indent="-171450" algn="l" defTabSz="711200">
            <a:lnSpc>
              <a:spcPct val="90000"/>
            </a:lnSpc>
            <a:spcBef>
              <a:spcPct val="0"/>
            </a:spcBef>
            <a:spcAft>
              <a:spcPct val="15000"/>
            </a:spcAft>
            <a:buChar char="•"/>
          </a:pPr>
          <a:r>
            <a:rPr lang="en-US" altLang="zh-TW" sz="1600" kern="1200" dirty="0"/>
            <a:t>FC (16)</a:t>
          </a:r>
          <a:endParaRPr lang="zh-TW" altLang="en-US" sz="1600" kern="1200" dirty="0"/>
        </a:p>
        <a:p>
          <a:pPr marL="171450" lvl="1" indent="-171450" algn="l" defTabSz="711200">
            <a:lnSpc>
              <a:spcPct val="90000"/>
            </a:lnSpc>
            <a:spcBef>
              <a:spcPct val="0"/>
            </a:spcBef>
            <a:spcAft>
              <a:spcPct val="15000"/>
            </a:spcAft>
            <a:buChar char="•"/>
          </a:pPr>
          <a:r>
            <a:rPr lang="en-US" altLang="zh-TW" sz="1600" kern="1200"/>
            <a:t>FC (32)</a:t>
          </a:r>
          <a:endParaRPr lang="zh-TW" altLang="en-US" sz="1600" kern="1200" dirty="0"/>
        </a:p>
        <a:p>
          <a:pPr marL="171450" lvl="1" indent="-171450" algn="l" defTabSz="711200">
            <a:lnSpc>
              <a:spcPct val="90000"/>
            </a:lnSpc>
            <a:spcBef>
              <a:spcPct val="0"/>
            </a:spcBef>
            <a:spcAft>
              <a:spcPct val="15000"/>
            </a:spcAft>
            <a:buChar char="•"/>
          </a:pPr>
          <a:r>
            <a:rPr lang="en-US" altLang="zh-TW" sz="1600" kern="1200" dirty="0"/>
            <a:t>FC (64)</a:t>
          </a:r>
          <a:endParaRPr lang="zh-TW" altLang="en-US" sz="1600" kern="1200" dirty="0"/>
        </a:p>
        <a:p>
          <a:pPr marL="171450" lvl="1" indent="-171450" algn="l" defTabSz="711200">
            <a:lnSpc>
              <a:spcPct val="90000"/>
            </a:lnSpc>
            <a:spcBef>
              <a:spcPct val="0"/>
            </a:spcBef>
            <a:spcAft>
              <a:spcPct val="15000"/>
            </a:spcAft>
            <a:buChar char="•"/>
          </a:pPr>
          <a:r>
            <a:rPr lang="en-US" altLang="zh-TW" sz="1600" kern="1200" dirty="0"/>
            <a:t>Conv2DTransposed(1)</a:t>
          </a:r>
          <a:endParaRPr lang="zh-TW" altLang="en-US" sz="1600" kern="1200" dirty="0"/>
        </a:p>
        <a:p>
          <a:pPr marL="171450" lvl="1" indent="-171450" algn="l" defTabSz="711200">
            <a:lnSpc>
              <a:spcPct val="90000"/>
            </a:lnSpc>
            <a:spcBef>
              <a:spcPct val="0"/>
            </a:spcBef>
            <a:spcAft>
              <a:spcPct val="15000"/>
            </a:spcAft>
            <a:buChar char="•"/>
          </a:pPr>
          <a:r>
            <a:rPr lang="en-US" altLang="zh-TW" sz="1600" kern="1200" dirty="0"/>
            <a:t>Conv2DTransposed(32)</a:t>
          </a:r>
          <a:endParaRPr lang="zh-TW" altLang="en-US" sz="1600" kern="1200" dirty="0"/>
        </a:p>
        <a:p>
          <a:pPr marL="171450" lvl="1" indent="-171450" algn="l" defTabSz="711200">
            <a:lnSpc>
              <a:spcPct val="90000"/>
            </a:lnSpc>
            <a:spcBef>
              <a:spcPct val="0"/>
            </a:spcBef>
            <a:spcAft>
              <a:spcPct val="15000"/>
            </a:spcAft>
            <a:buChar char="•"/>
          </a:pPr>
          <a:r>
            <a:rPr lang="en-US" altLang="zh-TW" sz="1600" kern="1200"/>
            <a:t>Conv2DTransposed(32)</a:t>
          </a:r>
          <a:endParaRPr lang="zh-TW" altLang="en-US" sz="1600" kern="1200" dirty="0"/>
        </a:p>
        <a:p>
          <a:pPr marL="171450" lvl="1" indent="-171450" algn="l" defTabSz="711200">
            <a:lnSpc>
              <a:spcPct val="90000"/>
            </a:lnSpc>
            <a:spcBef>
              <a:spcPct val="0"/>
            </a:spcBef>
            <a:spcAft>
              <a:spcPct val="15000"/>
            </a:spcAft>
            <a:buChar char="•"/>
          </a:pPr>
          <a:r>
            <a:rPr lang="en-US" altLang="zh-TW" sz="1600" kern="1200"/>
            <a:t>Conv2DTransposed(32)  </a:t>
          </a:r>
          <a:endParaRPr lang="zh-TW" altLang="en-US" sz="1600" kern="1200" dirty="0"/>
        </a:p>
      </dsp:txBody>
      <dsp:txXfrm>
        <a:off x="8030291" y="556403"/>
        <a:ext cx="2482564" cy="413122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526602-668A-4DB7-8534-310ED19F43FF}" type="datetimeFigureOut">
              <a:rPr lang="zh-TW" altLang="en-US" smtClean="0"/>
              <a:t>2022/5/26</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D45F4C-58B8-4731-95DE-5B741575A726}" type="slidenum">
              <a:rPr lang="zh-TW" altLang="en-US" smtClean="0"/>
              <a:t>‹#›</a:t>
            </a:fld>
            <a:endParaRPr lang="zh-TW" altLang="en-US"/>
          </a:p>
        </p:txBody>
      </p:sp>
    </p:spTree>
    <p:extLst>
      <p:ext uri="{BB962C8B-B14F-4D97-AF65-F5344CB8AC3E}">
        <p14:creationId xmlns:p14="http://schemas.microsoft.com/office/powerpoint/2010/main" val="18270518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p:txBody>
      </p:sp>
      <p:sp>
        <p:nvSpPr>
          <p:cNvPr id="4" name="投影片編號版面配置區 3"/>
          <p:cNvSpPr>
            <a:spLocks noGrp="1"/>
          </p:cNvSpPr>
          <p:nvPr>
            <p:ph type="sldNum" sz="quarter" idx="5"/>
          </p:nvPr>
        </p:nvSpPr>
        <p:spPr/>
        <p:txBody>
          <a:bodyPr/>
          <a:lstStyle/>
          <a:p>
            <a:fld id="{D9B12575-7C62-4437-B1E7-500052F1B8BC}" type="slidenum">
              <a:rPr lang="zh-TW" altLang="en-US" smtClean="0"/>
              <a:t>2</a:t>
            </a:fld>
            <a:endParaRPr lang="zh-TW" altLang="en-US"/>
          </a:p>
        </p:txBody>
      </p:sp>
    </p:spTree>
    <p:extLst>
      <p:ext uri="{BB962C8B-B14F-4D97-AF65-F5344CB8AC3E}">
        <p14:creationId xmlns:p14="http://schemas.microsoft.com/office/powerpoint/2010/main" val="38922368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4000" dirty="0"/>
              <a:t>The sampling rate is 16 kHz and each sound segment is 10-second long.</a:t>
            </a:r>
          </a:p>
          <a:p>
            <a:r>
              <a:rPr lang="en-US" altLang="zh-TW" sz="4000" dirty="0"/>
              <a:t>Different levels of signal-to-noise ratio (SNR) of factory noise are also considered, including -6 dB, 0 dB and 6 </a:t>
            </a:r>
            <a:r>
              <a:rPr lang="en-US" altLang="zh-TW" sz="4000" dirty="0" err="1"/>
              <a:t>dB.</a:t>
            </a:r>
            <a:endParaRPr lang="en-US" altLang="zh-TW" sz="1800" b="0" i="0" u="none" strike="noStrike" baseline="0" dirty="0">
              <a:latin typeface="Times New Roman" panose="02020603050405020304" pitchFamily="18" charset="0"/>
            </a:endParaRPr>
          </a:p>
          <a:p>
            <a:r>
              <a:rPr lang="en-US" altLang="zh-TW" sz="1800" b="0" i="0" u="none" strike="noStrike" baseline="0" dirty="0">
                <a:latin typeface="Times New Roman" panose="02020603050405020304" pitchFamily="18" charset="0"/>
              </a:rPr>
              <a:t>there are various anomalous sound scenarios are recorded, such as contamination, leakage, clogging, voltage change, rotating unbalance, rail damage, </a:t>
            </a:r>
            <a:endParaRPr lang="zh-TW" altLang="en-US" dirty="0"/>
          </a:p>
        </p:txBody>
      </p:sp>
      <p:sp>
        <p:nvSpPr>
          <p:cNvPr id="4" name="投影片編號版面配置區 3"/>
          <p:cNvSpPr>
            <a:spLocks noGrp="1"/>
          </p:cNvSpPr>
          <p:nvPr>
            <p:ph type="sldNum" sz="quarter" idx="5"/>
          </p:nvPr>
        </p:nvSpPr>
        <p:spPr/>
        <p:txBody>
          <a:bodyPr/>
          <a:lstStyle/>
          <a:p>
            <a:fld id="{B8D45F4C-58B8-4731-95DE-5B741575A726}" type="slidenum">
              <a:rPr lang="zh-TW" altLang="en-US" smtClean="0"/>
              <a:t>16</a:t>
            </a:fld>
            <a:endParaRPr lang="zh-TW" altLang="en-US"/>
          </a:p>
        </p:txBody>
      </p:sp>
    </p:spTree>
    <p:extLst>
      <p:ext uri="{BB962C8B-B14F-4D97-AF65-F5344CB8AC3E}">
        <p14:creationId xmlns:p14="http://schemas.microsoft.com/office/powerpoint/2010/main" val="1945079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800" b="0" i="0" u="none" strike="noStrike" baseline="0" dirty="0">
                <a:latin typeface="Times New Roman" panose="02020603050405020304" pitchFamily="18" charset="0"/>
              </a:rPr>
              <a:t>The </a:t>
            </a:r>
            <a:r>
              <a:rPr lang="en-US" altLang="zh-TW" sz="1800" b="0" i="0" u="none" strike="noStrike" baseline="0" dirty="0" err="1">
                <a:latin typeface="Times New Roman" panose="02020603050405020304" pitchFamily="18" charset="0"/>
              </a:rPr>
              <a:t>pAUC</a:t>
            </a:r>
            <a:r>
              <a:rPr lang="en-US" altLang="zh-TW" sz="1800" b="0" i="0" u="none" strike="noStrike" baseline="0" dirty="0">
                <a:latin typeface="Times New Roman" panose="02020603050405020304" pitchFamily="18" charset="0"/>
              </a:rPr>
              <a:t> is introduced to increase the true positive rate (TPR) under low false positive rate (FPR) conditions, hence it is calculated as the AUC over a low FPR range [0, p]. </a:t>
            </a:r>
          </a:p>
          <a:p>
            <a:r>
              <a:rPr lang="en-US" altLang="zh-TW" sz="1800" b="0" i="0" u="none" strike="noStrike" baseline="0" dirty="0">
                <a:latin typeface="Times New Roman" panose="02020603050405020304" pitchFamily="18" charset="0"/>
              </a:rPr>
              <a:t>In this work, </a:t>
            </a:r>
            <a:r>
              <a:rPr lang="en-US" altLang="zh-TW" sz="1800" b="0" i="1" u="none" strike="noStrike" baseline="0" dirty="0">
                <a:latin typeface="Times New Roman" panose="02020603050405020304" pitchFamily="18" charset="0"/>
              </a:rPr>
              <a:t>p </a:t>
            </a:r>
            <a:r>
              <a:rPr lang="en-US" altLang="zh-TW" sz="1800" b="0" i="0" u="none" strike="noStrike" baseline="0" dirty="0">
                <a:latin typeface="Times New Roman" panose="02020603050405020304" pitchFamily="18" charset="0"/>
              </a:rPr>
              <a:t>is set to </a:t>
            </a:r>
            <a:r>
              <a:rPr lang="en-US" altLang="zh-TW" sz="1800" b="0" i="0" u="none" strike="noStrike" baseline="0" dirty="0">
                <a:latin typeface="Georgia" panose="02040502050405020303" pitchFamily="18" charset="0"/>
              </a:rPr>
              <a:t>0</a:t>
            </a:r>
            <a:r>
              <a:rPr lang="en-US" altLang="zh-TW" sz="1800" b="0" i="0" u="none" strike="noStrike" baseline="0" dirty="0">
                <a:latin typeface="Times New Roman" panose="02020603050405020304" pitchFamily="18" charset="0"/>
              </a:rPr>
              <a:t>.</a:t>
            </a:r>
            <a:r>
              <a:rPr lang="en-US" altLang="zh-TW" sz="1800" b="0" i="0" u="none" strike="noStrike" baseline="0" dirty="0">
                <a:latin typeface="Georgia" panose="02040502050405020303" pitchFamily="18" charset="0"/>
              </a:rPr>
              <a:t>1</a:t>
            </a:r>
            <a:r>
              <a:rPr lang="en-US" altLang="zh-TW" sz="1800" b="0" i="0" u="none" strike="noStrike" baseline="0" dirty="0">
                <a:latin typeface="Times New Roman" panose="02020603050405020304" pitchFamily="18" charset="0"/>
              </a:rPr>
              <a:t>.</a:t>
            </a:r>
            <a:endParaRPr lang="zh-TW" altLang="en-US" dirty="0"/>
          </a:p>
        </p:txBody>
      </p:sp>
      <p:sp>
        <p:nvSpPr>
          <p:cNvPr id="4" name="投影片編號版面配置區 3"/>
          <p:cNvSpPr>
            <a:spLocks noGrp="1"/>
          </p:cNvSpPr>
          <p:nvPr>
            <p:ph type="sldNum" sz="quarter" idx="5"/>
          </p:nvPr>
        </p:nvSpPr>
        <p:spPr/>
        <p:txBody>
          <a:bodyPr/>
          <a:lstStyle/>
          <a:p>
            <a:fld id="{B8D45F4C-58B8-4731-95DE-5B741575A726}" type="slidenum">
              <a:rPr lang="zh-TW" altLang="en-US" smtClean="0"/>
              <a:t>18</a:t>
            </a:fld>
            <a:endParaRPr lang="zh-TW" altLang="en-US"/>
          </a:p>
        </p:txBody>
      </p:sp>
    </p:spTree>
    <p:extLst>
      <p:ext uri="{BB962C8B-B14F-4D97-AF65-F5344CB8AC3E}">
        <p14:creationId xmlns:p14="http://schemas.microsoft.com/office/powerpoint/2010/main" val="41511295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lgn="just">
              <a:buFont typeface="Arial" panose="020B0604020202020204" pitchFamily="34" charset="0"/>
              <a:buChar char="•"/>
            </a:pPr>
            <a:r>
              <a:rPr lang="en-US" altLang="zh-TW" dirty="0"/>
              <a:t>Sound characteristics of all machines are different from each other.</a:t>
            </a:r>
          </a:p>
          <a:p>
            <a:pPr marL="171450" indent="-171450">
              <a:lnSpc>
                <a:spcPts val="3500"/>
              </a:lnSpc>
              <a:buFont typeface="Arial" panose="020B0604020202020204" pitchFamily="34" charset="0"/>
              <a:buChar char="•"/>
            </a:pPr>
            <a:r>
              <a:rPr lang="en-US" altLang="zh-TW" dirty="0"/>
              <a:t>(</a:t>
            </a:r>
            <a:r>
              <a:rPr lang="zh-TW" altLang="en-US" dirty="0"/>
              <a:t>框起來的</a:t>
            </a:r>
            <a:r>
              <a:rPr lang="en-US" altLang="zh-TW" dirty="0"/>
              <a:t>)Similar MFB features of normal and abnormal segments - difficult to distinguish anomalies from normal samples</a:t>
            </a:r>
          </a:p>
          <a:p>
            <a:pPr marL="171450" indent="-171450">
              <a:lnSpc>
                <a:spcPts val="3500"/>
              </a:lnSpc>
              <a:buFont typeface="Arial" panose="020B0604020202020204" pitchFamily="34" charset="0"/>
              <a:buChar char="•"/>
            </a:pPr>
            <a:r>
              <a:rPr lang="en-US" altLang="zh-TW" dirty="0"/>
              <a:t>Different MFB features of normal and abnormal segments – easier to detect anomalies for these machine IDs.</a:t>
            </a:r>
          </a:p>
          <a:p>
            <a:pPr marL="171450" marR="0" lvl="0" indent="-171450" algn="l" defTabSz="914400" rtl="0" eaLnBrk="1" fontAlgn="auto" latinLnBrk="0" hangingPunct="1">
              <a:lnSpc>
                <a:spcPts val="3500"/>
              </a:lnSpc>
              <a:spcBef>
                <a:spcPts val="0"/>
              </a:spcBef>
              <a:spcAft>
                <a:spcPts val="0"/>
              </a:spcAft>
              <a:buClrTx/>
              <a:buSzTx/>
              <a:buFont typeface="Arial" panose="020B0604020202020204" pitchFamily="34" charset="0"/>
              <a:buChar char="•"/>
              <a:tabLst/>
              <a:defRPr/>
            </a:pPr>
            <a:r>
              <a:rPr lang="en-US" altLang="zh-TW" dirty="0"/>
              <a:t>(MFBs of fans are relatively stationary over time. The valve sound is much more non-stationary, so that the reconstruction of the valve sound is really an awkward task.)</a:t>
            </a:r>
          </a:p>
          <a:p>
            <a:pPr marL="171450" indent="-171450">
              <a:lnSpc>
                <a:spcPts val="3500"/>
              </a:lnSpc>
              <a:buFont typeface="Arial" panose="020B0604020202020204" pitchFamily="34" charset="0"/>
              <a:buChar char="•"/>
            </a:pPr>
            <a:endParaRPr lang="en-US" altLang="zh-TW" dirty="0"/>
          </a:p>
          <a:p>
            <a:pPr marL="171450" indent="-171450">
              <a:buFont typeface="Arial" panose="020B0604020202020204" pitchFamily="34" charset="0"/>
              <a:buChar char="•"/>
            </a:pP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B8D45F4C-58B8-4731-95DE-5B741575A726}" type="slidenum">
              <a:rPr lang="zh-TW" altLang="en-US" smtClean="0"/>
              <a:t>19</a:t>
            </a:fld>
            <a:endParaRPr lang="zh-TW" altLang="en-US"/>
          </a:p>
        </p:txBody>
      </p:sp>
    </p:spTree>
    <p:extLst>
      <p:ext uri="{BB962C8B-B14F-4D97-AF65-F5344CB8AC3E}">
        <p14:creationId xmlns:p14="http://schemas.microsoft.com/office/powerpoint/2010/main" val="2204548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en-US" altLang="zh-TW" dirty="0"/>
              <a:t>For the fan IDs regardless of SNR, two simple methods AE and VAE show higher AUCs compared to the CAE and the CVAE. </a:t>
            </a:r>
          </a:p>
          <a:p>
            <a:pPr marL="171450" indent="-171450">
              <a:buFont typeface="Arial" panose="020B0604020202020204" pitchFamily="34" charset="0"/>
              <a:buChar char="•"/>
            </a:pPr>
            <a:r>
              <a:rPr lang="en-US" altLang="zh-TW" dirty="0"/>
              <a:t>For the remaining machine IDs, the proposed CVAE outperforms other methods, except for some certain cases. </a:t>
            </a:r>
          </a:p>
        </p:txBody>
      </p:sp>
      <p:sp>
        <p:nvSpPr>
          <p:cNvPr id="4" name="投影片編號版面配置區 3"/>
          <p:cNvSpPr>
            <a:spLocks noGrp="1"/>
          </p:cNvSpPr>
          <p:nvPr>
            <p:ph type="sldNum" sz="quarter" idx="5"/>
          </p:nvPr>
        </p:nvSpPr>
        <p:spPr/>
        <p:txBody>
          <a:bodyPr/>
          <a:lstStyle/>
          <a:p>
            <a:fld id="{B8D45F4C-58B8-4731-95DE-5B741575A726}" type="slidenum">
              <a:rPr lang="zh-TW" altLang="en-US" smtClean="0"/>
              <a:t>20</a:t>
            </a:fld>
            <a:endParaRPr lang="zh-TW" altLang="en-US"/>
          </a:p>
        </p:txBody>
      </p:sp>
    </p:spTree>
    <p:extLst>
      <p:ext uri="{BB962C8B-B14F-4D97-AF65-F5344CB8AC3E}">
        <p14:creationId xmlns:p14="http://schemas.microsoft.com/office/powerpoint/2010/main" val="23813221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dirty="0"/>
              <a:t>(</a:t>
            </a:r>
            <a:r>
              <a:rPr lang="zh-TW" altLang="en-US" dirty="0"/>
              <a:t>圈起來的</a:t>
            </a:r>
            <a:r>
              <a:rPr lang="en-US" altLang="zh-TW" dirty="0"/>
              <a:t>)</a:t>
            </a:r>
            <a:r>
              <a:rPr lang="zh-TW" altLang="en-US" dirty="0"/>
              <a:t> </a:t>
            </a:r>
            <a:r>
              <a:rPr lang="en-US" altLang="zh-TW" dirty="0"/>
              <a:t>For a few specific machine IDs, the CVAE outperforms other models in terms of </a:t>
            </a:r>
            <a:r>
              <a:rPr lang="en-US" altLang="zh-TW" dirty="0" err="1"/>
              <a:t>pAUC</a:t>
            </a:r>
            <a:r>
              <a:rPr lang="en-US" altLang="zh-TW" dirty="0"/>
              <a:t> although its AUCs do not show the best performance. </a:t>
            </a:r>
          </a:p>
          <a:p>
            <a:pPr marL="171450" indent="-171450" algn="just">
              <a:buFont typeface="Arial" panose="020B0604020202020204" pitchFamily="34" charset="0"/>
              <a:buChar char="•"/>
            </a:pPr>
            <a:r>
              <a:rPr lang="en-US" altLang="zh-TW" dirty="0"/>
              <a:t>The AE and the VAE are no longer best effective approaches for the fans at all SNR levels. </a:t>
            </a:r>
          </a:p>
          <a:p>
            <a:pPr marL="171450" indent="-171450" algn="just">
              <a:buFont typeface="Arial" panose="020B0604020202020204" pitchFamily="34" charset="0"/>
              <a:buChar char="•"/>
            </a:pP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B8D45F4C-58B8-4731-95DE-5B741575A726}" type="slidenum">
              <a:rPr lang="zh-TW" altLang="en-US" smtClean="0"/>
              <a:t>21</a:t>
            </a:fld>
            <a:endParaRPr lang="zh-TW" altLang="en-US"/>
          </a:p>
        </p:txBody>
      </p:sp>
    </p:spTree>
    <p:extLst>
      <p:ext uri="{BB962C8B-B14F-4D97-AF65-F5344CB8AC3E}">
        <p14:creationId xmlns:p14="http://schemas.microsoft.com/office/powerpoint/2010/main" val="87144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B8D45F4C-58B8-4731-95DE-5B741575A726}" type="slidenum">
              <a:rPr lang="zh-TW" altLang="en-US" smtClean="0"/>
              <a:t>22</a:t>
            </a:fld>
            <a:endParaRPr lang="zh-TW" altLang="en-US"/>
          </a:p>
        </p:txBody>
      </p:sp>
    </p:spTree>
    <p:extLst>
      <p:ext uri="{BB962C8B-B14F-4D97-AF65-F5344CB8AC3E}">
        <p14:creationId xmlns:p14="http://schemas.microsoft.com/office/powerpoint/2010/main" val="12665524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B8D45F4C-58B8-4731-95DE-5B741575A726}" type="slidenum">
              <a:rPr lang="zh-TW" altLang="en-US" smtClean="0"/>
              <a:t>23</a:t>
            </a:fld>
            <a:endParaRPr lang="zh-TW" altLang="en-US"/>
          </a:p>
        </p:txBody>
      </p:sp>
    </p:spTree>
    <p:extLst>
      <p:ext uri="{BB962C8B-B14F-4D97-AF65-F5344CB8AC3E}">
        <p14:creationId xmlns:p14="http://schemas.microsoft.com/office/powerpoint/2010/main" val="582421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B8D45F4C-58B8-4731-95DE-5B741575A726}" type="slidenum">
              <a:rPr lang="zh-TW" altLang="en-US" smtClean="0"/>
              <a:t>4</a:t>
            </a:fld>
            <a:endParaRPr lang="zh-TW" altLang="en-US"/>
          </a:p>
        </p:txBody>
      </p:sp>
    </p:spTree>
    <p:extLst>
      <p:ext uri="{BB962C8B-B14F-4D97-AF65-F5344CB8AC3E}">
        <p14:creationId xmlns:p14="http://schemas.microsoft.com/office/powerpoint/2010/main" val="2558823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en-US" altLang="zh-TW" dirty="0"/>
              <a:t>The discrete</a:t>
            </a:r>
            <a:r>
              <a:rPr lang="zh-TW" altLang="en-US" dirty="0"/>
              <a:t> </a:t>
            </a:r>
            <a:r>
              <a:rPr lang="en-US" altLang="zh-TW" dirty="0"/>
              <a:t>time domain audio signal s[t] is split into short-time frames</a:t>
            </a:r>
            <a:r>
              <a:rPr lang="zh-TW" altLang="en-US" dirty="0"/>
              <a:t> </a:t>
            </a:r>
            <a:r>
              <a:rPr lang="en-US" altLang="zh-TW" sz="1800" b="0" i="0" u="none" strike="noStrike" baseline="0" dirty="0" err="1">
                <a:latin typeface="Times New Roman" panose="02020603050405020304" pitchFamily="18" charset="0"/>
              </a:rPr>
              <a:t>sk</a:t>
            </a:r>
            <a:r>
              <a:rPr lang="en-US" altLang="zh-TW" sz="1800" b="0" i="0" u="none" strike="noStrike" baseline="0" dirty="0">
                <a:latin typeface="Times New Roman" panose="02020603050405020304" pitchFamily="18" charset="0"/>
              </a:rPr>
              <a:t> (k is the frame index )</a:t>
            </a:r>
            <a:endParaRPr lang="en-US" altLang="zh-TW" dirty="0"/>
          </a:p>
        </p:txBody>
      </p:sp>
      <p:sp>
        <p:nvSpPr>
          <p:cNvPr id="4" name="投影片編號版面配置區 3"/>
          <p:cNvSpPr>
            <a:spLocks noGrp="1"/>
          </p:cNvSpPr>
          <p:nvPr>
            <p:ph type="sldNum" sz="quarter" idx="5"/>
          </p:nvPr>
        </p:nvSpPr>
        <p:spPr/>
        <p:txBody>
          <a:bodyPr/>
          <a:lstStyle/>
          <a:p>
            <a:fld id="{B8D45F4C-58B8-4731-95DE-5B741575A726}" type="slidenum">
              <a:rPr lang="zh-TW" altLang="en-US" smtClean="0"/>
              <a:t>6</a:t>
            </a:fld>
            <a:endParaRPr lang="zh-TW" altLang="en-US"/>
          </a:p>
        </p:txBody>
      </p:sp>
    </p:spTree>
    <p:extLst>
      <p:ext uri="{BB962C8B-B14F-4D97-AF65-F5344CB8AC3E}">
        <p14:creationId xmlns:p14="http://schemas.microsoft.com/office/powerpoint/2010/main" val="3851483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The frequency-domain acoustic features of each frame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𝑘</m:t>
                        </m:r>
                      </m:sub>
                    </m:sSub>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r>
                          <a:rPr lang="en-US" altLang="zh-TW" b="0" i="1" smtClean="0">
                            <a:latin typeface="Cambria Math" panose="02040503050406030204" pitchFamily="18" charset="0"/>
                            <a:ea typeface="Cambria Math" panose="02040503050406030204" pitchFamily="18" charset="0"/>
                          </a:rPr>
                          <m:t>𝑅</m:t>
                        </m:r>
                      </m:e>
                      <m:sup>
                        <m:r>
                          <a:rPr lang="en-US" altLang="zh-TW" b="0" i="1" smtClean="0">
                            <a:latin typeface="Cambria Math" panose="02040503050406030204" pitchFamily="18" charset="0"/>
                            <a:ea typeface="Cambria Math" panose="02040503050406030204" pitchFamily="18" charset="0"/>
                          </a:rPr>
                          <m:t>𝑀</m:t>
                        </m:r>
                      </m:sup>
                    </m:sSup>
                  </m:oMath>
                </a14:m>
                <a:r>
                  <a:rPr lang="en-US" altLang="zh-TW" dirty="0"/>
                  <a:t> is calculated by the feature extraction, where Mel filter banks (MFBs) are applied with M Mel filters.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a:t>r</a:t>
                </a:r>
                <a:r>
                  <a:rPr lang="en-US" altLang="zh-TW" dirty="0"/>
                  <a:t>e</a:t>
                </a:r>
                <a:r>
                  <a:rPr lang="en-US" altLang="zh-TW"/>
                  <a:t>ference</a:t>
                </a:r>
                <a:r>
                  <a:rPr lang="en-US" altLang="zh-TW" dirty="0"/>
                  <a:t>: https://haythamfayek.com/2016/04/21/speech-processing-for-machine-learning.html   </a:t>
                </a:r>
              </a:p>
              <a:p>
                <a:pPr algn="l"/>
                <a:endParaRPr lang="en-US" altLang="zh-TW"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The frequency-domain acoustic features of each frame </a:t>
                </a:r>
                <a:r>
                  <a:rPr lang="en-US" altLang="zh-TW" b="0" i="0">
                    <a:latin typeface="Cambria Math" panose="02040503050406030204" pitchFamily="18" charset="0"/>
                  </a:rPr>
                  <a:t>𝑥_𝑘</a:t>
                </a:r>
                <a:r>
                  <a:rPr lang="en-US" altLang="zh-TW" b="0" i="0">
                    <a:latin typeface="Cambria Math" panose="02040503050406030204" pitchFamily="18" charset="0"/>
                    <a:ea typeface="Cambria Math" panose="02040503050406030204" pitchFamily="18" charset="0"/>
                  </a:rPr>
                  <a:t>∈𝑅^𝑀</a:t>
                </a:r>
                <a:r>
                  <a:rPr lang="en-US" altLang="zh-TW" dirty="0"/>
                  <a:t> is calculated by the feature extraction, where Mel filter banks (MFBs) are applied with M Mel filters.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a:t>r</a:t>
                </a:r>
                <a:r>
                  <a:rPr lang="en-US" altLang="zh-TW" dirty="0"/>
                  <a:t>e</a:t>
                </a:r>
                <a:r>
                  <a:rPr lang="en-US" altLang="zh-TW"/>
                  <a:t>ference</a:t>
                </a:r>
                <a:r>
                  <a:rPr lang="en-US" altLang="zh-TW" dirty="0"/>
                  <a:t>: https://haythamfayek.com/2016/04/21/speech-processing-for-machine-learning.html   </a:t>
                </a:r>
              </a:p>
              <a:p>
                <a:pPr algn="l"/>
                <a:endParaRPr lang="en-US" altLang="zh-TW" dirty="0"/>
              </a:p>
            </p:txBody>
          </p:sp>
        </mc:Fallback>
      </mc:AlternateContent>
      <p:sp>
        <p:nvSpPr>
          <p:cNvPr id="4" name="投影片編號版面配置區 3"/>
          <p:cNvSpPr>
            <a:spLocks noGrp="1"/>
          </p:cNvSpPr>
          <p:nvPr>
            <p:ph type="sldNum" sz="quarter" idx="5"/>
          </p:nvPr>
        </p:nvSpPr>
        <p:spPr/>
        <p:txBody>
          <a:bodyPr/>
          <a:lstStyle/>
          <a:p>
            <a:fld id="{B8D45F4C-58B8-4731-95DE-5B741575A726}" type="slidenum">
              <a:rPr lang="zh-TW" altLang="en-US" smtClean="0"/>
              <a:t>7</a:t>
            </a:fld>
            <a:endParaRPr lang="zh-TW" altLang="en-US"/>
          </a:p>
        </p:txBody>
      </p:sp>
    </p:spTree>
    <p:extLst>
      <p:ext uri="{BB962C8B-B14F-4D97-AF65-F5344CB8AC3E}">
        <p14:creationId xmlns:p14="http://schemas.microsoft.com/office/powerpoint/2010/main" val="1216813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optimum value of threshold can be found during training phase where all </a:t>
            </a:r>
            <a:r>
              <a:rPr lang="en-US" altLang="zh-TW" dirty="0" err="1"/>
              <a:t>xk</a:t>
            </a:r>
            <a:r>
              <a:rPr lang="en-US" altLang="zh-TW" dirty="0"/>
              <a:t> are drawn from normal audio signals.</a:t>
            </a:r>
            <a:endParaRPr lang="zh-TW" altLang="en-US" dirty="0"/>
          </a:p>
        </p:txBody>
      </p:sp>
      <p:sp>
        <p:nvSpPr>
          <p:cNvPr id="4" name="投影片編號版面配置區 3"/>
          <p:cNvSpPr>
            <a:spLocks noGrp="1"/>
          </p:cNvSpPr>
          <p:nvPr>
            <p:ph type="sldNum" sz="quarter" idx="5"/>
          </p:nvPr>
        </p:nvSpPr>
        <p:spPr/>
        <p:txBody>
          <a:bodyPr/>
          <a:lstStyle/>
          <a:p>
            <a:fld id="{B8D45F4C-58B8-4731-95DE-5B741575A726}" type="slidenum">
              <a:rPr lang="zh-TW" altLang="en-US" smtClean="0"/>
              <a:t>8</a:t>
            </a:fld>
            <a:endParaRPr lang="zh-TW" altLang="en-US"/>
          </a:p>
        </p:txBody>
      </p:sp>
    </p:spTree>
    <p:extLst>
      <p:ext uri="{BB962C8B-B14F-4D97-AF65-F5344CB8AC3E}">
        <p14:creationId xmlns:p14="http://schemas.microsoft.com/office/powerpoint/2010/main" val="4055706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DKL measures the </a:t>
                </a:r>
                <a:r>
                  <a:rPr lang="en-US" altLang="zh-TW" sz="1200" dirty="0" err="1"/>
                  <a:t>Kullback-Leibler</a:t>
                </a:r>
                <a:r>
                  <a:rPr lang="en-US" altLang="zh-TW" sz="1200" dirty="0"/>
                  <a:t> divergence between the approximation of Gaussian distribution N(m, a2) and the standard Gaussian distribution N(0,1)</a:t>
                </a:r>
                <a:endParaRPr lang="zh-TW" altLang="en-US" sz="1800" b="0" i="0" u="none" strike="noStrike" baseline="0" dirty="0">
                  <a:latin typeface="Times New Roman" panose="02020603050405020304" pitchFamily="18" charset="0"/>
                </a:endParaRPr>
              </a:p>
              <a:p>
                <a14:m>
                  <m:oMath xmlns:m="http://schemas.openxmlformats.org/officeDocument/2006/math">
                    <m:r>
                      <a:rPr lang="zh-TW" altLang="en-US" sz="1800" b="0" i="1" smtClean="0">
                        <a:latin typeface="Cambria Math" panose="02040503050406030204" pitchFamily="18" charset="0"/>
                        <a:ea typeface="Cambria Math" panose="02040503050406030204" pitchFamily="18" charset="0"/>
                      </a:rPr>
                      <m:t>𝜇</m:t>
                    </m:r>
                  </m:oMath>
                </a14:m>
                <a:r>
                  <a:rPr lang="en-US" altLang="zh-TW" sz="1800" b="0" i="0" u="none" strike="noStrike" baseline="0" dirty="0">
                    <a:latin typeface="Times New Roman" panose="02020603050405020304" pitchFamily="18" charset="0"/>
                  </a:rPr>
                  <a:t> and</a:t>
                </a:r>
                <a14:m>
                  <m:oMath xmlns:m="http://schemas.openxmlformats.org/officeDocument/2006/math">
                    <m:r>
                      <a:rPr lang="en-US" altLang="zh-TW" sz="1800" b="0" i="0" smtClean="0">
                        <a:latin typeface="Cambria Math" panose="02040503050406030204" pitchFamily="18" charset="0"/>
                        <a:ea typeface="Cambria Math" panose="02040503050406030204" pitchFamily="18" charset="0"/>
                      </a:rPr>
                      <m:t> </m:t>
                    </m:r>
                    <m:r>
                      <a:rPr lang="zh-TW" altLang="en-US" sz="1800" b="0" i="1" smtClean="0">
                        <a:latin typeface="Cambria Math" panose="02040503050406030204" pitchFamily="18" charset="0"/>
                        <a:ea typeface="Cambria Math" panose="02040503050406030204" pitchFamily="18" charset="0"/>
                      </a:rPr>
                      <m:t>𝜎</m:t>
                    </m:r>
                  </m:oMath>
                </a14:m>
                <a:r>
                  <a:rPr lang="en-US" altLang="zh-TW" sz="1800" b="0" i="0" u="none" strike="noStrike" baseline="0" dirty="0">
                    <a:latin typeface="Times New Roman" panose="02020603050405020304" pitchFamily="18" charset="0"/>
                  </a:rPr>
                  <a:t> are the expectation and the standard deviation of the Gaussian distribution N (</a:t>
                </a:r>
                <a14:m>
                  <m:oMath xmlns:m="http://schemas.openxmlformats.org/officeDocument/2006/math">
                    <m:r>
                      <a:rPr lang="zh-TW" altLang="en-US" sz="1800" b="0" i="1" smtClean="0">
                        <a:latin typeface="Cambria Math" panose="02040503050406030204" pitchFamily="18" charset="0"/>
                        <a:ea typeface="Cambria Math" panose="02040503050406030204" pitchFamily="18" charset="0"/>
                      </a:rPr>
                      <m:t>𝜇</m:t>
                    </m:r>
                  </m:oMath>
                </a14:m>
                <a:r>
                  <a:rPr lang="en-US" altLang="zh-TW" sz="1800" b="0" i="0" u="none" strike="noStrike" baseline="0" dirty="0">
                    <a:latin typeface="Times New Roman" panose="02020603050405020304" pitchFamily="18" charset="0"/>
                  </a:rPr>
                  <a:t>  ,</a:t>
                </a:r>
                <a14:m>
                  <m:oMath xmlns:m="http://schemas.openxmlformats.org/officeDocument/2006/math">
                    <m:r>
                      <a:rPr lang="zh-TW" altLang="en-US" sz="1800" b="0" i="1" smtClean="0">
                        <a:latin typeface="Cambria Math" panose="02040503050406030204" pitchFamily="18" charset="0"/>
                        <a:ea typeface="Cambria Math" panose="02040503050406030204" pitchFamily="18" charset="0"/>
                      </a:rPr>
                      <m:t>𝜎</m:t>
                    </m:r>
                  </m:oMath>
                </a14:m>
                <a:r>
                  <a:rPr lang="en-US" altLang="zh-TW" sz="1800" b="0" i="0" u="none" strike="noStrike" baseline="0" dirty="0">
                    <a:latin typeface="Times New Roman" panose="02020603050405020304" pitchFamily="18" charset="0"/>
                  </a:rPr>
                  <a:t>2) </a:t>
                </a:r>
                <a:endParaRPr lang="zh-TW" altLang="en-US" sz="1800" b="0" i="0" u="none" strike="noStrike" baseline="0" dirty="0">
                  <a:latin typeface="Times New Roman" panose="02020603050405020304" pitchFamily="18" charset="0"/>
                </a:endParaRPr>
              </a:p>
              <a:p>
                <a14:m>
                  <m:oMath xmlns:m="http://schemas.openxmlformats.org/officeDocument/2006/math">
                    <m:r>
                      <a:rPr lang="zh-TW" altLang="en-US" sz="1800" b="0" i="1" smtClean="0">
                        <a:latin typeface="Cambria Math" panose="02040503050406030204" pitchFamily="18" charset="0"/>
                        <a:ea typeface="Cambria Math" panose="02040503050406030204" pitchFamily="18" charset="0"/>
                      </a:rPr>
                      <m:t>𝛼</m:t>
                    </m:r>
                  </m:oMath>
                </a14:m>
                <a:r>
                  <a:rPr lang="en-US" altLang="zh-TW" sz="1800" b="0" i="0" u="none" strike="noStrike" baseline="0" dirty="0">
                    <a:latin typeface="Times New Roman" panose="02020603050405020304" pitchFamily="18" charset="0"/>
                  </a:rPr>
                  <a:t> is a hyperparameter </a:t>
                </a:r>
                <a:endParaRPr lang="en-US" altLang="zh-TW" sz="1200" dirty="0"/>
              </a:p>
              <a:p>
                <a:endParaRPr lang="zh-TW" altLang="en-US"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DKL measures the </a:t>
                </a:r>
                <a:r>
                  <a:rPr lang="en-US" altLang="zh-TW" sz="1200" dirty="0" err="1"/>
                  <a:t>Kullback-Leibler</a:t>
                </a:r>
                <a:r>
                  <a:rPr lang="en-US" altLang="zh-TW" sz="1200" dirty="0"/>
                  <a:t> divergence between the approximation of Gaussian distribution N(m, a2) and the standard Gaussian distribution N(0,1)</a:t>
                </a:r>
                <a:endParaRPr lang="zh-TW" altLang="en-US" sz="1800" b="0" i="0" u="none" strike="noStrike" baseline="0" dirty="0">
                  <a:latin typeface="Times New Roman" panose="02020603050405020304" pitchFamily="18" charset="0"/>
                </a:endParaRPr>
              </a:p>
              <a:p>
                <a:r>
                  <a:rPr lang="zh-TW" altLang="en-US" sz="1800" b="0" i="0">
                    <a:latin typeface="Cambria Math" panose="02040503050406030204" pitchFamily="18" charset="0"/>
                    <a:ea typeface="Cambria Math" panose="02040503050406030204" pitchFamily="18" charset="0"/>
                  </a:rPr>
                  <a:t>𝜇</a:t>
                </a:r>
                <a:r>
                  <a:rPr lang="en-US" altLang="zh-TW" sz="1800" b="0" i="0" u="none" strike="noStrike" baseline="0" dirty="0">
                    <a:latin typeface="Times New Roman" panose="02020603050405020304" pitchFamily="18" charset="0"/>
                  </a:rPr>
                  <a:t> and</a:t>
                </a:r>
                <a:r>
                  <a:rPr lang="en-US" altLang="zh-TW" sz="1800" b="0" i="0">
                    <a:latin typeface="Cambria Math" panose="02040503050406030204" pitchFamily="18" charset="0"/>
                    <a:ea typeface="Cambria Math" panose="02040503050406030204" pitchFamily="18" charset="0"/>
                  </a:rPr>
                  <a:t> </a:t>
                </a:r>
                <a:r>
                  <a:rPr lang="zh-TW" altLang="en-US" sz="1800" b="0" i="0">
                    <a:latin typeface="Cambria Math" panose="02040503050406030204" pitchFamily="18" charset="0"/>
                    <a:ea typeface="Cambria Math" panose="02040503050406030204" pitchFamily="18" charset="0"/>
                  </a:rPr>
                  <a:t>𝜎</a:t>
                </a:r>
                <a:r>
                  <a:rPr lang="en-US" altLang="zh-TW" sz="1800" b="0" i="0" u="none" strike="noStrike" baseline="0" dirty="0">
                    <a:latin typeface="Times New Roman" panose="02020603050405020304" pitchFamily="18" charset="0"/>
                  </a:rPr>
                  <a:t> are the expectation and the standard deviation of the Gaussian distribution N (</a:t>
                </a:r>
                <a:r>
                  <a:rPr lang="zh-TW" altLang="en-US" sz="1800" b="0" i="0">
                    <a:latin typeface="Cambria Math" panose="02040503050406030204" pitchFamily="18" charset="0"/>
                    <a:ea typeface="Cambria Math" panose="02040503050406030204" pitchFamily="18" charset="0"/>
                  </a:rPr>
                  <a:t>𝜇</a:t>
                </a:r>
                <a:r>
                  <a:rPr lang="en-US" altLang="zh-TW" sz="1800" b="0" i="0" u="none" strike="noStrike" baseline="0" dirty="0">
                    <a:latin typeface="Times New Roman" panose="02020603050405020304" pitchFamily="18" charset="0"/>
                  </a:rPr>
                  <a:t>  ,</a:t>
                </a:r>
                <a:r>
                  <a:rPr lang="zh-TW" altLang="en-US" sz="1800" b="0" i="0">
                    <a:latin typeface="Cambria Math" panose="02040503050406030204" pitchFamily="18" charset="0"/>
                    <a:ea typeface="Cambria Math" panose="02040503050406030204" pitchFamily="18" charset="0"/>
                  </a:rPr>
                  <a:t>𝜎</a:t>
                </a:r>
                <a:r>
                  <a:rPr lang="en-US" altLang="zh-TW" sz="1800" b="0" i="0" u="none" strike="noStrike" baseline="0" dirty="0">
                    <a:latin typeface="Times New Roman" panose="02020603050405020304" pitchFamily="18" charset="0"/>
                  </a:rPr>
                  <a:t>2) </a:t>
                </a:r>
                <a:endParaRPr lang="zh-TW" altLang="en-US" sz="1800" b="0" i="0" u="none" strike="noStrike" baseline="0" dirty="0">
                  <a:latin typeface="Times New Roman" panose="02020603050405020304" pitchFamily="18" charset="0"/>
                </a:endParaRPr>
              </a:p>
              <a:p>
                <a:r>
                  <a:rPr lang="zh-TW" altLang="en-US" sz="1800" b="0" i="0">
                    <a:latin typeface="Cambria Math" panose="02040503050406030204" pitchFamily="18" charset="0"/>
                    <a:ea typeface="Cambria Math" panose="02040503050406030204" pitchFamily="18" charset="0"/>
                  </a:rPr>
                  <a:t>𝛼</a:t>
                </a:r>
                <a:r>
                  <a:rPr lang="en-US" altLang="zh-TW" sz="1800" b="0" i="0" u="none" strike="noStrike" baseline="0" dirty="0">
                    <a:latin typeface="Times New Roman" panose="02020603050405020304" pitchFamily="18" charset="0"/>
                  </a:rPr>
                  <a:t> is a hyperparameter </a:t>
                </a:r>
                <a:endParaRPr lang="en-US" altLang="zh-TW" sz="1200"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B8D45F4C-58B8-4731-95DE-5B741575A726}" type="slidenum">
              <a:rPr lang="zh-TW" altLang="en-US" smtClean="0"/>
              <a:t>11</a:t>
            </a:fld>
            <a:endParaRPr lang="zh-TW" altLang="en-US"/>
          </a:p>
        </p:txBody>
      </p:sp>
    </p:spTree>
    <p:extLst>
      <p:ext uri="{BB962C8B-B14F-4D97-AF65-F5344CB8AC3E}">
        <p14:creationId xmlns:p14="http://schemas.microsoft.com/office/powerpoint/2010/main" val="2321432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b="0" i="0" u="none" strike="noStrike" baseline="0" dirty="0">
                <a:latin typeface="Times New Roman" panose="02020603050405020304" pitchFamily="18" charset="0"/>
              </a:rPr>
              <a:t>Assuming that the audio data have many streams and each stream can be converted to K pieces of MFB of size M , The inputs to the CAE can be considered as K x M images. </a:t>
            </a:r>
          </a:p>
          <a:p>
            <a:r>
              <a:rPr lang="en-US" altLang="zh-TW" sz="1800" b="0" i="0" u="none" strike="noStrike" baseline="0" dirty="0">
                <a:latin typeface="Times New Roman" panose="02020603050405020304" pitchFamily="18" charset="0"/>
              </a:rPr>
              <a:t>k is the frame index </a:t>
            </a:r>
          </a:p>
          <a:p>
            <a:endParaRPr lang="zh-TW" altLang="en-US" sz="1800" b="0" i="0" u="none" strike="noStrike" baseline="0" dirty="0">
              <a:latin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B8D45F4C-58B8-4731-95DE-5B741575A726}" type="slidenum">
              <a:rPr lang="zh-TW" altLang="en-US" smtClean="0"/>
              <a:t>12</a:t>
            </a:fld>
            <a:endParaRPr lang="zh-TW" altLang="en-US"/>
          </a:p>
        </p:txBody>
      </p:sp>
    </p:spTree>
    <p:extLst>
      <p:ext uri="{BB962C8B-B14F-4D97-AF65-F5344CB8AC3E}">
        <p14:creationId xmlns:p14="http://schemas.microsoft.com/office/powerpoint/2010/main" val="3180919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marR="0" lvl="0" indent="-228600" algn="just" defTabSz="914400" rtl="0" eaLnBrk="1" fontAlgn="auto" latinLnBrk="0" hangingPunct="1">
              <a:lnSpc>
                <a:spcPct val="100000"/>
              </a:lnSpc>
              <a:spcBef>
                <a:spcPts val="0"/>
              </a:spcBef>
              <a:spcAft>
                <a:spcPts val="0"/>
              </a:spcAft>
              <a:buClrTx/>
              <a:buSzTx/>
              <a:buFont typeface="+mj-lt"/>
              <a:buAutoNum type="arabicPeriod"/>
              <a:tabLst/>
              <a:defRPr/>
            </a:pPr>
            <a:r>
              <a:rPr lang="en-US" altLang="zh-TW" dirty="0"/>
              <a:t>The input image X is fed into the convolutional layers of the encoder and produce output of dimensions </a:t>
            </a:r>
            <a:r>
              <a:rPr lang="en-US" altLang="zh-TW" dirty="0" err="1"/>
              <a:t>Kh</a:t>
            </a:r>
            <a:r>
              <a:rPr lang="en-US" altLang="zh-TW" dirty="0"/>
              <a:t>, </a:t>
            </a:r>
            <a:r>
              <a:rPr lang="en-US" altLang="zh-TW" dirty="0" err="1"/>
              <a:t>Mh</a:t>
            </a:r>
            <a:r>
              <a:rPr lang="en-US" altLang="zh-TW" dirty="0"/>
              <a:t>, Dh. </a:t>
            </a:r>
          </a:p>
          <a:p>
            <a:pPr marL="0" marR="0" lvl="0" indent="0" algn="just" defTabSz="914400" rtl="0" eaLnBrk="1" fontAlgn="auto" latinLnBrk="0" hangingPunct="1">
              <a:lnSpc>
                <a:spcPct val="100000"/>
              </a:lnSpc>
              <a:spcBef>
                <a:spcPts val="0"/>
              </a:spcBef>
              <a:spcAft>
                <a:spcPts val="0"/>
              </a:spcAft>
              <a:buClrTx/>
              <a:buSzTx/>
              <a:buFont typeface="+mj-lt"/>
              <a:buNone/>
              <a:tabLst/>
              <a:defRPr/>
            </a:pPr>
            <a:r>
              <a:rPr lang="en-US" altLang="zh-TW" dirty="0"/>
              <a:t>(</a:t>
            </a:r>
            <a:r>
              <a:rPr lang="en-US" altLang="zh-TW" dirty="0" err="1"/>
              <a:t>Kh</a:t>
            </a:r>
            <a:r>
              <a:rPr lang="en-US" altLang="zh-TW" dirty="0"/>
              <a:t>: the number of time frames, , </a:t>
            </a:r>
            <a:r>
              <a:rPr lang="en-US" altLang="zh-TW" dirty="0" err="1"/>
              <a:t>Mh</a:t>
            </a:r>
            <a:r>
              <a:rPr lang="en-US" altLang="zh-TW" dirty="0"/>
              <a:t>: the number of acoustic features, Dh: the number of layer channels)</a:t>
            </a:r>
          </a:p>
          <a:p>
            <a:pPr marL="0" indent="0" algn="just">
              <a:buFont typeface="+mj-lt"/>
              <a:buNone/>
            </a:pPr>
            <a:r>
              <a:rPr lang="en-US" altLang="zh-TW" dirty="0"/>
              <a:t>2. After being permuted and reshaped, the returned data frames have dimension of </a:t>
            </a:r>
            <a:r>
              <a:rPr lang="en-US" altLang="zh-TW" dirty="0" err="1"/>
              <a:t>Kh</a:t>
            </a:r>
            <a:r>
              <a:rPr lang="en-US" altLang="zh-TW" dirty="0"/>
              <a:t>, </a:t>
            </a:r>
            <a:r>
              <a:rPr lang="en-US" altLang="zh-TW" dirty="0" err="1"/>
              <a:t>Mh</a:t>
            </a:r>
            <a:r>
              <a:rPr lang="en-US" altLang="zh-TW" dirty="0"/>
              <a:t> x Dh. </a:t>
            </a:r>
          </a:p>
          <a:p>
            <a:pPr marL="0" indent="0" algn="just">
              <a:buFont typeface="+mj-lt"/>
              <a:buNone/>
            </a:pPr>
            <a:r>
              <a:rPr lang="en-US" altLang="zh-TW" dirty="0"/>
              <a:t>3. The </a:t>
            </a:r>
            <a:r>
              <a:rPr lang="en-US" altLang="zh-TW" dirty="0" err="1"/>
              <a:t>TimeDistributed</a:t>
            </a:r>
            <a:r>
              <a:rPr lang="en-US" altLang="zh-TW" dirty="0"/>
              <a:t> wrapper applies the FC VAE to every frame. </a:t>
            </a:r>
          </a:p>
          <a:p>
            <a:pPr marL="0" indent="0" algn="just">
              <a:buFont typeface="+mj-lt"/>
              <a:buNone/>
            </a:pPr>
            <a:r>
              <a:rPr lang="en-US" altLang="zh-TW" dirty="0"/>
              <a:t>4. The output of the </a:t>
            </a:r>
            <a:r>
              <a:rPr lang="en-US" altLang="zh-TW" dirty="0" err="1"/>
              <a:t>TimeDistributed</a:t>
            </a:r>
            <a:r>
              <a:rPr lang="en-US" altLang="zh-TW" dirty="0"/>
              <a:t> wrapper is reshaped, permuted and then fed into the decoder of the CVAE to return estimated image X.</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B8D45F4C-58B8-4731-95DE-5B741575A726}" type="slidenum">
              <a:rPr lang="zh-TW" altLang="en-US" smtClean="0"/>
              <a:t>13</a:t>
            </a:fld>
            <a:endParaRPr lang="zh-TW" altLang="en-US"/>
          </a:p>
        </p:txBody>
      </p:sp>
    </p:spTree>
    <p:extLst>
      <p:ext uri="{BB962C8B-B14F-4D97-AF65-F5344CB8AC3E}">
        <p14:creationId xmlns:p14="http://schemas.microsoft.com/office/powerpoint/2010/main" val="42457414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altLang="zh-TW" dirty="0"/>
                  <a:t>N: batch size</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zh-TW" altLang="en-US" sz="1200" b="0" i="1" smtClean="0">
                        <a:latin typeface="Cambria Math" panose="02040503050406030204" pitchFamily="18" charset="0"/>
                        <a:ea typeface="Cambria Math" panose="02040503050406030204" pitchFamily="18" charset="0"/>
                      </a:rPr>
                      <m:t>𝛼</m:t>
                    </m:r>
                  </m:oMath>
                </a14:m>
                <a:r>
                  <a:rPr lang="en-US" altLang="zh-TW" sz="1200" b="0" i="0" u="none" strike="noStrike" baseline="0" dirty="0">
                    <a:latin typeface="Times New Roman" panose="02020603050405020304" pitchFamily="18" charset="0"/>
                  </a:rPr>
                  <a:t> is a hyperparameter </a:t>
                </a:r>
                <a:endParaRPr lang="en-US" altLang="zh-TW" sz="1000" dirty="0"/>
              </a:p>
              <a:p>
                <a:endParaRPr lang="zh-TW" altLang="en-US" dirty="0"/>
              </a:p>
            </p:txBody>
          </p:sp>
        </mc:Choice>
        <mc:Fallback xmlns="">
          <p:sp>
            <p:nvSpPr>
              <p:cNvPr id="3" name="備忘稿版面配置區 2"/>
              <p:cNvSpPr>
                <a:spLocks noGrp="1"/>
              </p:cNvSpPr>
              <p:nvPr>
                <p:ph type="body" idx="1"/>
              </p:nvPr>
            </p:nvSpPr>
            <p:spPr/>
            <p:txBody>
              <a:bodyPr/>
              <a:lstStyle/>
              <a:p>
                <a:r>
                  <a:rPr lang="en-US" altLang="zh-TW" dirty="0"/>
                  <a:t>N: batch size</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a:latin typeface="Cambria Math" panose="02040503050406030204" pitchFamily="18" charset="0"/>
                    <a:ea typeface="Cambria Math" panose="02040503050406030204" pitchFamily="18" charset="0"/>
                  </a:rPr>
                  <a:t>𝛼</a:t>
                </a:r>
                <a:r>
                  <a:rPr lang="en-US" altLang="zh-TW" sz="1200" b="0" i="0" u="none" strike="noStrike" baseline="0" dirty="0">
                    <a:latin typeface="Times New Roman" panose="02020603050405020304" pitchFamily="18" charset="0"/>
                  </a:rPr>
                  <a:t> is a hyperparameter </a:t>
                </a:r>
                <a:endParaRPr lang="en-US" altLang="zh-TW" sz="1000"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B8D45F4C-58B8-4731-95DE-5B741575A726}" type="slidenum">
              <a:rPr lang="zh-TW" altLang="en-US" smtClean="0"/>
              <a:t>14</a:t>
            </a:fld>
            <a:endParaRPr lang="zh-TW" altLang="en-US"/>
          </a:p>
        </p:txBody>
      </p:sp>
    </p:spTree>
    <p:extLst>
      <p:ext uri="{BB962C8B-B14F-4D97-AF65-F5344CB8AC3E}">
        <p14:creationId xmlns:p14="http://schemas.microsoft.com/office/powerpoint/2010/main" val="4046323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DC636C7-E043-479A-8798-EB1B801D97D8}"/>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3617FEC3-4036-4EEA-96C8-0D48345329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3939308D-09D5-4CD2-9AFE-0E9BD4E1737E}"/>
              </a:ext>
            </a:extLst>
          </p:cNvPr>
          <p:cNvSpPr>
            <a:spLocks noGrp="1"/>
          </p:cNvSpPr>
          <p:nvPr>
            <p:ph type="dt" sz="half" idx="10"/>
          </p:nvPr>
        </p:nvSpPr>
        <p:spPr/>
        <p:txBody>
          <a:bodyPr/>
          <a:lstStyle/>
          <a:p>
            <a:fld id="{04E54683-D371-457A-B820-4E0D86141A7B}" type="datetime1">
              <a:rPr lang="zh-TW" altLang="en-US" smtClean="0"/>
              <a:t>2022/5/26</a:t>
            </a:fld>
            <a:endParaRPr lang="zh-TW" altLang="en-US"/>
          </a:p>
        </p:txBody>
      </p:sp>
      <p:sp>
        <p:nvSpPr>
          <p:cNvPr id="5" name="頁尾版面配置區 4">
            <a:extLst>
              <a:ext uri="{FF2B5EF4-FFF2-40B4-BE49-F238E27FC236}">
                <a16:creationId xmlns:a16="http://schemas.microsoft.com/office/drawing/2014/main" id="{BBB8133F-3AFE-4EB6-A714-27CEE78D00D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59BE2FD-BC78-4F85-A3AD-511834230074}"/>
              </a:ext>
            </a:extLst>
          </p:cNvPr>
          <p:cNvSpPr>
            <a:spLocks noGrp="1"/>
          </p:cNvSpPr>
          <p:nvPr>
            <p:ph type="sldNum" sz="quarter" idx="12"/>
          </p:nvPr>
        </p:nvSpPr>
        <p:spPr/>
        <p:txBody>
          <a:bodyPr/>
          <a:lstStyle/>
          <a:p>
            <a:fld id="{C5AB2027-94D0-401C-99E4-4805D9E8684C}" type="slidenum">
              <a:rPr lang="zh-TW" altLang="en-US" smtClean="0"/>
              <a:t>‹#›</a:t>
            </a:fld>
            <a:endParaRPr lang="zh-TW" altLang="en-US"/>
          </a:p>
        </p:txBody>
      </p:sp>
    </p:spTree>
    <p:extLst>
      <p:ext uri="{BB962C8B-B14F-4D97-AF65-F5344CB8AC3E}">
        <p14:creationId xmlns:p14="http://schemas.microsoft.com/office/powerpoint/2010/main" val="1726544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775A6B-4E84-4B1E-B366-AF906C3E6EBB}"/>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28BB94DB-338B-44D7-9E0E-8AC0D78BABF9}"/>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8A0EA17-F366-4C24-A383-7DC4A884411E}"/>
              </a:ext>
            </a:extLst>
          </p:cNvPr>
          <p:cNvSpPr>
            <a:spLocks noGrp="1"/>
          </p:cNvSpPr>
          <p:nvPr>
            <p:ph type="dt" sz="half" idx="10"/>
          </p:nvPr>
        </p:nvSpPr>
        <p:spPr/>
        <p:txBody>
          <a:bodyPr/>
          <a:lstStyle/>
          <a:p>
            <a:fld id="{6E266518-79AB-4D00-B5BB-E85087D32448}" type="datetime1">
              <a:rPr lang="zh-TW" altLang="en-US" smtClean="0"/>
              <a:t>2022/5/26</a:t>
            </a:fld>
            <a:endParaRPr lang="zh-TW" altLang="en-US"/>
          </a:p>
        </p:txBody>
      </p:sp>
      <p:sp>
        <p:nvSpPr>
          <p:cNvPr id="5" name="頁尾版面配置區 4">
            <a:extLst>
              <a:ext uri="{FF2B5EF4-FFF2-40B4-BE49-F238E27FC236}">
                <a16:creationId xmlns:a16="http://schemas.microsoft.com/office/drawing/2014/main" id="{6BE5EEA6-BA0F-4F2B-BF05-D3CC151F2D1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E2BEB29-F6BF-4A94-BA51-DAD6B91CE61C}"/>
              </a:ext>
            </a:extLst>
          </p:cNvPr>
          <p:cNvSpPr>
            <a:spLocks noGrp="1"/>
          </p:cNvSpPr>
          <p:nvPr>
            <p:ph type="sldNum" sz="quarter" idx="12"/>
          </p:nvPr>
        </p:nvSpPr>
        <p:spPr/>
        <p:txBody>
          <a:bodyPr/>
          <a:lstStyle/>
          <a:p>
            <a:fld id="{C5AB2027-94D0-401C-99E4-4805D9E8684C}" type="slidenum">
              <a:rPr lang="zh-TW" altLang="en-US" smtClean="0"/>
              <a:t>‹#›</a:t>
            </a:fld>
            <a:endParaRPr lang="zh-TW" altLang="en-US"/>
          </a:p>
        </p:txBody>
      </p:sp>
    </p:spTree>
    <p:extLst>
      <p:ext uri="{BB962C8B-B14F-4D97-AF65-F5344CB8AC3E}">
        <p14:creationId xmlns:p14="http://schemas.microsoft.com/office/powerpoint/2010/main" val="2658144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58E59202-23BB-4244-934A-BE8D27365AF5}"/>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7022130E-098B-47A5-8EE9-D0A1C464B92F}"/>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2E303D9-650D-4766-8B62-A402E7ABABF8}"/>
              </a:ext>
            </a:extLst>
          </p:cNvPr>
          <p:cNvSpPr>
            <a:spLocks noGrp="1"/>
          </p:cNvSpPr>
          <p:nvPr>
            <p:ph type="dt" sz="half" idx="10"/>
          </p:nvPr>
        </p:nvSpPr>
        <p:spPr/>
        <p:txBody>
          <a:bodyPr/>
          <a:lstStyle/>
          <a:p>
            <a:fld id="{B81BFA30-7E7E-4B25-88D1-D728C7A101B1}" type="datetime1">
              <a:rPr lang="zh-TW" altLang="en-US" smtClean="0"/>
              <a:t>2022/5/26</a:t>
            </a:fld>
            <a:endParaRPr lang="zh-TW" altLang="en-US"/>
          </a:p>
        </p:txBody>
      </p:sp>
      <p:sp>
        <p:nvSpPr>
          <p:cNvPr id="5" name="頁尾版面配置區 4">
            <a:extLst>
              <a:ext uri="{FF2B5EF4-FFF2-40B4-BE49-F238E27FC236}">
                <a16:creationId xmlns:a16="http://schemas.microsoft.com/office/drawing/2014/main" id="{ED227A69-8978-45C5-9022-DD9EE8D9742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C987577-79A7-4B90-968E-911B34BC2AC9}"/>
              </a:ext>
            </a:extLst>
          </p:cNvPr>
          <p:cNvSpPr>
            <a:spLocks noGrp="1"/>
          </p:cNvSpPr>
          <p:nvPr>
            <p:ph type="sldNum" sz="quarter" idx="12"/>
          </p:nvPr>
        </p:nvSpPr>
        <p:spPr/>
        <p:txBody>
          <a:bodyPr/>
          <a:lstStyle/>
          <a:p>
            <a:fld id="{C5AB2027-94D0-401C-99E4-4805D9E8684C}" type="slidenum">
              <a:rPr lang="zh-TW" altLang="en-US" smtClean="0"/>
              <a:t>‹#›</a:t>
            </a:fld>
            <a:endParaRPr lang="zh-TW" altLang="en-US"/>
          </a:p>
        </p:txBody>
      </p:sp>
    </p:spTree>
    <p:extLst>
      <p:ext uri="{BB962C8B-B14F-4D97-AF65-F5344CB8AC3E}">
        <p14:creationId xmlns:p14="http://schemas.microsoft.com/office/powerpoint/2010/main" val="3842736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8122B1-6DD3-49A9-8825-1317BE729775}"/>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2DC4BB6D-E03D-4BF3-93D7-1429F8B42AF7}"/>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84DF09E-0B14-4AC2-B7B9-39269A5968AB}"/>
              </a:ext>
            </a:extLst>
          </p:cNvPr>
          <p:cNvSpPr>
            <a:spLocks noGrp="1"/>
          </p:cNvSpPr>
          <p:nvPr>
            <p:ph type="dt" sz="half" idx="10"/>
          </p:nvPr>
        </p:nvSpPr>
        <p:spPr/>
        <p:txBody>
          <a:bodyPr/>
          <a:lstStyle/>
          <a:p>
            <a:fld id="{0E1EC557-E420-4903-A39B-3A7BE8C2383B}" type="datetime1">
              <a:rPr lang="zh-TW" altLang="en-US" smtClean="0"/>
              <a:t>2022/5/26</a:t>
            </a:fld>
            <a:endParaRPr lang="zh-TW" altLang="en-US"/>
          </a:p>
        </p:txBody>
      </p:sp>
      <p:sp>
        <p:nvSpPr>
          <p:cNvPr id="5" name="頁尾版面配置區 4">
            <a:extLst>
              <a:ext uri="{FF2B5EF4-FFF2-40B4-BE49-F238E27FC236}">
                <a16:creationId xmlns:a16="http://schemas.microsoft.com/office/drawing/2014/main" id="{585DD640-9ADA-485B-9E55-B0BA9A523BE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C9289C6-E6A7-444E-A6C6-40256B4EE7C8}"/>
              </a:ext>
            </a:extLst>
          </p:cNvPr>
          <p:cNvSpPr>
            <a:spLocks noGrp="1"/>
          </p:cNvSpPr>
          <p:nvPr>
            <p:ph type="sldNum" sz="quarter" idx="12"/>
          </p:nvPr>
        </p:nvSpPr>
        <p:spPr/>
        <p:txBody>
          <a:bodyPr/>
          <a:lstStyle/>
          <a:p>
            <a:fld id="{C5AB2027-94D0-401C-99E4-4805D9E8684C}" type="slidenum">
              <a:rPr lang="zh-TW" altLang="en-US" smtClean="0"/>
              <a:t>‹#›</a:t>
            </a:fld>
            <a:endParaRPr lang="zh-TW" altLang="en-US"/>
          </a:p>
        </p:txBody>
      </p:sp>
    </p:spTree>
    <p:extLst>
      <p:ext uri="{BB962C8B-B14F-4D97-AF65-F5344CB8AC3E}">
        <p14:creationId xmlns:p14="http://schemas.microsoft.com/office/powerpoint/2010/main" val="2743158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1D4494-D826-4E25-BD28-E9B37E773BED}"/>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792E11BE-8E40-464B-A259-72F7C2A225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4D691BC8-B394-4B94-B618-B7AE7FFC3E6F}"/>
              </a:ext>
            </a:extLst>
          </p:cNvPr>
          <p:cNvSpPr>
            <a:spLocks noGrp="1"/>
          </p:cNvSpPr>
          <p:nvPr>
            <p:ph type="dt" sz="half" idx="10"/>
          </p:nvPr>
        </p:nvSpPr>
        <p:spPr/>
        <p:txBody>
          <a:bodyPr/>
          <a:lstStyle/>
          <a:p>
            <a:fld id="{89A9C100-2E1D-4810-BFCD-306627D073F6}" type="datetime1">
              <a:rPr lang="zh-TW" altLang="en-US" smtClean="0"/>
              <a:t>2022/5/26</a:t>
            </a:fld>
            <a:endParaRPr lang="zh-TW" altLang="en-US"/>
          </a:p>
        </p:txBody>
      </p:sp>
      <p:sp>
        <p:nvSpPr>
          <p:cNvPr id="5" name="頁尾版面配置區 4">
            <a:extLst>
              <a:ext uri="{FF2B5EF4-FFF2-40B4-BE49-F238E27FC236}">
                <a16:creationId xmlns:a16="http://schemas.microsoft.com/office/drawing/2014/main" id="{8BAE4388-EAE6-436B-9126-CFEC5801098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AB9DBE1-7084-4EC0-8459-4542670AC4F4}"/>
              </a:ext>
            </a:extLst>
          </p:cNvPr>
          <p:cNvSpPr>
            <a:spLocks noGrp="1"/>
          </p:cNvSpPr>
          <p:nvPr>
            <p:ph type="sldNum" sz="quarter" idx="12"/>
          </p:nvPr>
        </p:nvSpPr>
        <p:spPr/>
        <p:txBody>
          <a:bodyPr/>
          <a:lstStyle/>
          <a:p>
            <a:fld id="{C5AB2027-94D0-401C-99E4-4805D9E8684C}" type="slidenum">
              <a:rPr lang="zh-TW" altLang="en-US" smtClean="0"/>
              <a:t>‹#›</a:t>
            </a:fld>
            <a:endParaRPr lang="zh-TW" altLang="en-US"/>
          </a:p>
        </p:txBody>
      </p:sp>
    </p:spTree>
    <p:extLst>
      <p:ext uri="{BB962C8B-B14F-4D97-AF65-F5344CB8AC3E}">
        <p14:creationId xmlns:p14="http://schemas.microsoft.com/office/powerpoint/2010/main" val="3750681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575980-C4E9-4CE5-81B5-798DBD88466A}"/>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338E4A60-34E8-4449-A739-EFF9DD5834AB}"/>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A4571AFF-1D17-4D83-A07D-C443708C2520}"/>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7F3E3016-0B2C-40A7-9EB3-01305A45BA2D}"/>
              </a:ext>
            </a:extLst>
          </p:cNvPr>
          <p:cNvSpPr>
            <a:spLocks noGrp="1"/>
          </p:cNvSpPr>
          <p:nvPr>
            <p:ph type="dt" sz="half" idx="10"/>
          </p:nvPr>
        </p:nvSpPr>
        <p:spPr/>
        <p:txBody>
          <a:bodyPr/>
          <a:lstStyle/>
          <a:p>
            <a:fld id="{D9F27557-24DD-44DD-BF76-F6913C1FEE5E}" type="datetime1">
              <a:rPr lang="zh-TW" altLang="en-US" smtClean="0"/>
              <a:t>2022/5/26</a:t>
            </a:fld>
            <a:endParaRPr lang="zh-TW" altLang="en-US"/>
          </a:p>
        </p:txBody>
      </p:sp>
      <p:sp>
        <p:nvSpPr>
          <p:cNvPr id="6" name="頁尾版面配置區 5">
            <a:extLst>
              <a:ext uri="{FF2B5EF4-FFF2-40B4-BE49-F238E27FC236}">
                <a16:creationId xmlns:a16="http://schemas.microsoft.com/office/drawing/2014/main" id="{4F105498-ED14-48F6-9DE9-30C5C4150A36}"/>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A66D0750-E36F-489F-8190-EB2B0241998E}"/>
              </a:ext>
            </a:extLst>
          </p:cNvPr>
          <p:cNvSpPr>
            <a:spLocks noGrp="1"/>
          </p:cNvSpPr>
          <p:nvPr>
            <p:ph type="sldNum" sz="quarter" idx="12"/>
          </p:nvPr>
        </p:nvSpPr>
        <p:spPr/>
        <p:txBody>
          <a:bodyPr/>
          <a:lstStyle/>
          <a:p>
            <a:fld id="{C5AB2027-94D0-401C-99E4-4805D9E8684C}" type="slidenum">
              <a:rPr lang="zh-TW" altLang="en-US" smtClean="0"/>
              <a:t>‹#›</a:t>
            </a:fld>
            <a:endParaRPr lang="zh-TW" altLang="en-US"/>
          </a:p>
        </p:txBody>
      </p:sp>
    </p:spTree>
    <p:extLst>
      <p:ext uri="{BB962C8B-B14F-4D97-AF65-F5344CB8AC3E}">
        <p14:creationId xmlns:p14="http://schemas.microsoft.com/office/powerpoint/2010/main" val="2423099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3E7551-25A7-4CD9-A14B-D7B687E73422}"/>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AF4A2A33-4D6A-4A0A-89B0-0347D0610A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A7690F9F-1DC5-41F3-B6B4-A1C45E2A93E1}"/>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01AEBBDA-71CD-465E-9C53-16B0A82256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F6796193-C5B1-4CB2-A936-A2CCFADFBCBF}"/>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D27DC929-F72E-4792-A117-3324AF6B96E3}"/>
              </a:ext>
            </a:extLst>
          </p:cNvPr>
          <p:cNvSpPr>
            <a:spLocks noGrp="1"/>
          </p:cNvSpPr>
          <p:nvPr>
            <p:ph type="dt" sz="half" idx="10"/>
          </p:nvPr>
        </p:nvSpPr>
        <p:spPr/>
        <p:txBody>
          <a:bodyPr/>
          <a:lstStyle/>
          <a:p>
            <a:fld id="{EB52713F-BFBD-4CD2-83FD-5958A1FC3A47}" type="datetime1">
              <a:rPr lang="zh-TW" altLang="en-US" smtClean="0"/>
              <a:t>2022/5/26</a:t>
            </a:fld>
            <a:endParaRPr lang="zh-TW" altLang="en-US"/>
          </a:p>
        </p:txBody>
      </p:sp>
      <p:sp>
        <p:nvSpPr>
          <p:cNvPr id="8" name="頁尾版面配置區 7">
            <a:extLst>
              <a:ext uri="{FF2B5EF4-FFF2-40B4-BE49-F238E27FC236}">
                <a16:creationId xmlns:a16="http://schemas.microsoft.com/office/drawing/2014/main" id="{71CB67F4-A1A5-4D61-A2FD-41BBD39D5488}"/>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DCDD5FB8-6287-45D0-916D-35C2B40F3BCA}"/>
              </a:ext>
            </a:extLst>
          </p:cNvPr>
          <p:cNvSpPr>
            <a:spLocks noGrp="1"/>
          </p:cNvSpPr>
          <p:nvPr>
            <p:ph type="sldNum" sz="quarter" idx="12"/>
          </p:nvPr>
        </p:nvSpPr>
        <p:spPr/>
        <p:txBody>
          <a:bodyPr/>
          <a:lstStyle/>
          <a:p>
            <a:fld id="{C5AB2027-94D0-401C-99E4-4805D9E8684C}" type="slidenum">
              <a:rPr lang="zh-TW" altLang="en-US" smtClean="0"/>
              <a:t>‹#›</a:t>
            </a:fld>
            <a:endParaRPr lang="zh-TW" altLang="en-US"/>
          </a:p>
        </p:txBody>
      </p:sp>
    </p:spTree>
    <p:extLst>
      <p:ext uri="{BB962C8B-B14F-4D97-AF65-F5344CB8AC3E}">
        <p14:creationId xmlns:p14="http://schemas.microsoft.com/office/powerpoint/2010/main" val="1077571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0A44A0-D58C-4ED0-8F53-53DFFE5210BF}"/>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F0E37797-7271-4AFA-A8B8-F43836990FCE}"/>
              </a:ext>
            </a:extLst>
          </p:cNvPr>
          <p:cNvSpPr>
            <a:spLocks noGrp="1"/>
          </p:cNvSpPr>
          <p:nvPr>
            <p:ph type="dt" sz="half" idx="10"/>
          </p:nvPr>
        </p:nvSpPr>
        <p:spPr/>
        <p:txBody>
          <a:bodyPr/>
          <a:lstStyle/>
          <a:p>
            <a:fld id="{143BD242-73B8-4C67-9840-8D91BC5C20FE}" type="datetime1">
              <a:rPr lang="zh-TW" altLang="en-US" smtClean="0"/>
              <a:t>2022/5/26</a:t>
            </a:fld>
            <a:endParaRPr lang="zh-TW" altLang="en-US"/>
          </a:p>
        </p:txBody>
      </p:sp>
      <p:sp>
        <p:nvSpPr>
          <p:cNvPr id="4" name="頁尾版面配置區 3">
            <a:extLst>
              <a:ext uri="{FF2B5EF4-FFF2-40B4-BE49-F238E27FC236}">
                <a16:creationId xmlns:a16="http://schemas.microsoft.com/office/drawing/2014/main" id="{AD9822FE-3DB8-4E2D-B777-D459FD384ED3}"/>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6258BE95-C9F9-4778-B88D-6232D51B183D}"/>
              </a:ext>
            </a:extLst>
          </p:cNvPr>
          <p:cNvSpPr>
            <a:spLocks noGrp="1"/>
          </p:cNvSpPr>
          <p:nvPr>
            <p:ph type="sldNum" sz="quarter" idx="12"/>
          </p:nvPr>
        </p:nvSpPr>
        <p:spPr/>
        <p:txBody>
          <a:bodyPr/>
          <a:lstStyle/>
          <a:p>
            <a:fld id="{C5AB2027-94D0-401C-99E4-4805D9E8684C}" type="slidenum">
              <a:rPr lang="zh-TW" altLang="en-US" smtClean="0"/>
              <a:t>‹#›</a:t>
            </a:fld>
            <a:endParaRPr lang="zh-TW" altLang="en-US"/>
          </a:p>
        </p:txBody>
      </p:sp>
    </p:spTree>
    <p:extLst>
      <p:ext uri="{BB962C8B-B14F-4D97-AF65-F5344CB8AC3E}">
        <p14:creationId xmlns:p14="http://schemas.microsoft.com/office/powerpoint/2010/main" val="8577862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0C2AA197-CB1B-4C34-8CDC-5EF570749168}"/>
              </a:ext>
            </a:extLst>
          </p:cNvPr>
          <p:cNvSpPr>
            <a:spLocks noGrp="1"/>
          </p:cNvSpPr>
          <p:nvPr>
            <p:ph type="dt" sz="half" idx="10"/>
          </p:nvPr>
        </p:nvSpPr>
        <p:spPr/>
        <p:txBody>
          <a:bodyPr/>
          <a:lstStyle/>
          <a:p>
            <a:fld id="{B96968D3-3070-4330-8F0D-6398161C82D1}" type="datetime1">
              <a:rPr lang="zh-TW" altLang="en-US" smtClean="0"/>
              <a:t>2022/5/26</a:t>
            </a:fld>
            <a:endParaRPr lang="zh-TW" altLang="en-US"/>
          </a:p>
        </p:txBody>
      </p:sp>
      <p:sp>
        <p:nvSpPr>
          <p:cNvPr id="3" name="頁尾版面配置區 2">
            <a:extLst>
              <a:ext uri="{FF2B5EF4-FFF2-40B4-BE49-F238E27FC236}">
                <a16:creationId xmlns:a16="http://schemas.microsoft.com/office/drawing/2014/main" id="{E5EB537E-B9E3-4B29-BB1F-D0EF30E22968}"/>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4894AF7A-44FD-4192-8007-A1486F3CE1FC}"/>
              </a:ext>
            </a:extLst>
          </p:cNvPr>
          <p:cNvSpPr>
            <a:spLocks noGrp="1"/>
          </p:cNvSpPr>
          <p:nvPr>
            <p:ph type="sldNum" sz="quarter" idx="12"/>
          </p:nvPr>
        </p:nvSpPr>
        <p:spPr/>
        <p:txBody>
          <a:bodyPr/>
          <a:lstStyle/>
          <a:p>
            <a:fld id="{C5AB2027-94D0-401C-99E4-4805D9E8684C}" type="slidenum">
              <a:rPr lang="zh-TW" altLang="en-US" smtClean="0"/>
              <a:t>‹#›</a:t>
            </a:fld>
            <a:endParaRPr lang="zh-TW" altLang="en-US"/>
          </a:p>
        </p:txBody>
      </p:sp>
    </p:spTree>
    <p:extLst>
      <p:ext uri="{BB962C8B-B14F-4D97-AF65-F5344CB8AC3E}">
        <p14:creationId xmlns:p14="http://schemas.microsoft.com/office/powerpoint/2010/main" val="3176701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F9E394-D10B-49B7-B92C-4BE35772A101}"/>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E845EE26-B544-4BFB-9226-12DF646AA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38272E12-AC9A-4A3D-81A0-350A5DE2D0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6ED8A0BF-36E1-4520-969C-8B349464318A}"/>
              </a:ext>
            </a:extLst>
          </p:cNvPr>
          <p:cNvSpPr>
            <a:spLocks noGrp="1"/>
          </p:cNvSpPr>
          <p:nvPr>
            <p:ph type="dt" sz="half" idx="10"/>
          </p:nvPr>
        </p:nvSpPr>
        <p:spPr/>
        <p:txBody>
          <a:bodyPr/>
          <a:lstStyle/>
          <a:p>
            <a:fld id="{59E0A374-E84D-4973-82B1-B25C19012B19}" type="datetime1">
              <a:rPr lang="zh-TW" altLang="en-US" smtClean="0"/>
              <a:t>2022/5/26</a:t>
            </a:fld>
            <a:endParaRPr lang="zh-TW" altLang="en-US"/>
          </a:p>
        </p:txBody>
      </p:sp>
      <p:sp>
        <p:nvSpPr>
          <p:cNvPr id="6" name="頁尾版面配置區 5">
            <a:extLst>
              <a:ext uri="{FF2B5EF4-FFF2-40B4-BE49-F238E27FC236}">
                <a16:creationId xmlns:a16="http://schemas.microsoft.com/office/drawing/2014/main" id="{3546EA04-200A-4441-A1F3-5EA9D8A8CBA7}"/>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A39A4E7A-F082-4A34-AA17-639D63532C99}"/>
              </a:ext>
            </a:extLst>
          </p:cNvPr>
          <p:cNvSpPr>
            <a:spLocks noGrp="1"/>
          </p:cNvSpPr>
          <p:nvPr>
            <p:ph type="sldNum" sz="quarter" idx="12"/>
          </p:nvPr>
        </p:nvSpPr>
        <p:spPr/>
        <p:txBody>
          <a:bodyPr/>
          <a:lstStyle/>
          <a:p>
            <a:fld id="{C5AB2027-94D0-401C-99E4-4805D9E8684C}" type="slidenum">
              <a:rPr lang="zh-TW" altLang="en-US" smtClean="0"/>
              <a:t>‹#›</a:t>
            </a:fld>
            <a:endParaRPr lang="zh-TW" altLang="en-US"/>
          </a:p>
        </p:txBody>
      </p:sp>
    </p:spTree>
    <p:extLst>
      <p:ext uri="{BB962C8B-B14F-4D97-AF65-F5344CB8AC3E}">
        <p14:creationId xmlns:p14="http://schemas.microsoft.com/office/powerpoint/2010/main" val="3972868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D76F42-1214-4B25-811E-F7687D730070}"/>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AD69FDB1-DA26-4A80-B94E-E9F1D9A8F0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3415195F-BB63-45FD-B164-6DCC95B681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318534DE-89DC-41FD-BD9B-37B05DF302B8}"/>
              </a:ext>
            </a:extLst>
          </p:cNvPr>
          <p:cNvSpPr>
            <a:spLocks noGrp="1"/>
          </p:cNvSpPr>
          <p:nvPr>
            <p:ph type="dt" sz="half" idx="10"/>
          </p:nvPr>
        </p:nvSpPr>
        <p:spPr/>
        <p:txBody>
          <a:bodyPr/>
          <a:lstStyle/>
          <a:p>
            <a:fld id="{1B232137-AD0B-413C-B2F8-D7046F96D8B5}" type="datetime1">
              <a:rPr lang="zh-TW" altLang="en-US" smtClean="0"/>
              <a:t>2022/5/26</a:t>
            </a:fld>
            <a:endParaRPr lang="zh-TW" altLang="en-US"/>
          </a:p>
        </p:txBody>
      </p:sp>
      <p:sp>
        <p:nvSpPr>
          <p:cNvPr id="6" name="頁尾版面配置區 5">
            <a:extLst>
              <a:ext uri="{FF2B5EF4-FFF2-40B4-BE49-F238E27FC236}">
                <a16:creationId xmlns:a16="http://schemas.microsoft.com/office/drawing/2014/main" id="{2856CC9B-2982-48B2-887C-44E31C048CFA}"/>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0F74EFD-26B2-4E10-B0BF-64358565C24B}"/>
              </a:ext>
            </a:extLst>
          </p:cNvPr>
          <p:cNvSpPr>
            <a:spLocks noGrp="1"/>
          </p:cNvSpPr>
          <p:nvPr>
            <p:ph type="sldNum" sz="quarter" idx="12"/>
          </p:nvPr>
        </p:nvSpPr>
        <p:spPr/>
        <p:txBody>
          <a:bodyPr/>
          <a:lstStyle/>
          <a:p>
            <a:fld id="{C5AB2027-94D0-401C-99E4-4805D9E8684C}" type="slidenum">
              <a:rPr lang="zh-TW" altLang="en-US" smtClean="0"/>
              <a:t>‹#›</a:t>
            </a:fld>
            <a:endParaRPr lang="zh-TW" altLang="en-US"/>
          </a:p>
        </p:txBody>
      </p:sp>
    </p:spTree>
    <p:extLst>
      <p:ext uri="{BB962C8B-B14F-4D97-AF65-F5344CB8AC3E}">
        <p14:creationId xmlns:p14="http://schemas.microsoft.com/office/powerpoint/2010/main" val="3524703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79F38246-A48E-429E-84ED-83D4348959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811DD29C-7D43-4DD7-84EE-2A3C264068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46C7CD1-2F96-496D-A06E-566D4327E9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9BF64D-BE5D-49A5-9C63-9FED9CE6DBDA}" type="datetime1">
              <a:rPr lang="zh-TW" altLang="en-US" smtClean="0"/>
              <a:t>2022/5/26</a:t>
            </a:fld>
            <a:endParaRPr lang="zh-TW" altLang="en-US"/>
          </a:p>
        </p:txBody>
      </p:sp>
      <p:sp>
        <p:nvSpPr>
          <p:cNvPr id="5" name="頁尾版面配置區 4">
            <a:extLst>
              <a:ext uri="{FF2B5EF4-FFF2-40B4-BE49-F238E27FC236}">
                <a16:creationId xmlns:a16="http://schemas.microsoft.com/office/drawing/2014/main" id="{3C8F1151-B32C-42F0-B4F2-A68057D62D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848559E7-D552-48A8-9417-1EC7EEA634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AB2027-94D0-401C-99E4-4805D9E8684C}" type="slidenum">
              <a:rPr lang="zh-TW" altLang="en-US" smtClean="0"/>
              <a:t>‹#›</a:t>
            </a:fld>
            <a:endParaRPr lang="zh-TW" altLang="en-US"/>
          </a:p>
        </p:txBody>
      </p:sp>
    </p:spTree>
    <p:extLst>
      <p:ext uri="{BB962C8B-B14F-4D97-AF65-F5344CB8AC3E}">
        <p14:creationId xmlns:p14="http://schemas.microsoft.com/office/powerpoint/2010/main" val="30221586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ieeexplore.ieee.org/stamp/stamp.jsp?arnumber=9023488"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292EC2-C2D3-4F9C-8F0D-81C85DD1B120}"/>
              </a:ext>
            </a:extLst>
          </p:cNvPr>
          <p:cNvSpPr>
            <a:spLocks noGrp="1"/>
          </p:cNvSpPr>
          <p:nvPr>
            <p:ph type="ctrTitle"/>
          </p:nvPr>
        </p:nvSpPr>
        <p:spPr/>
        <p:txBody>
          <a:bodyPr>
            <a:normAutofit/>
          </a:bodyPr>
          <a:lstStyle/>
          <a:p>
            <a:r>
              <a:rPr lang="en-US" altLang="zh-TW" sz="3600" dirty="0"/>
              <a:t>Deep Convolutional Variational Autoencoder for Anomalous Sound Detection</a:t>
            </a:r>
            <a:endParaRPr lang="zh-TW" altLang="en-US" sz="3600" dirty="0"/>
          </a:p>
        </p:txBody>
      </p:sp>
      <p:sp>
        <p:nvSpPr>
          <p:cNvPr id="4" name="任意多边形: 形状 15">
            <a:extLst>
              <a:ext uri="{FF2B5EF4-FFF2-40B4-BE49-F238E27FC236}">
                <a16:creationId xmlns:a16="http://schemas.microsoft.com/office/drawing/2014/main" id="{855A03B0-7766-8730-1A1F-F8F0C8EE8C7C}"/>
              </a:ext>
            </a:extLst>
          </p:cNvPr>
          <p:cNvSpPr/>
          <p:nvPr/>
        </p:nvSpPr>
        <p:spPr>
          <a:xfrm>
            <a:off x="0" y="-7407"/>
            <a:ext cx="12192000" cy="3683857"/>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blipFill dpi="0" rotWithShape="1">
            <a:blip r:embed="rId2"/>
            <a:srcRect/>
            <a:tile tx="6350" ty="-215900" sx="89000" sy="89000" flip="none" algn="ctr"/>
          </a:blip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5" name="文本框 14">
            <a:extLst>
              <a:ext uri="{FF2B5EF4-FFF2-40B4-BE49-F238E27FC236}">
                <a16:creationId xmlns:a16="http://schemas.microsoft.com/office/drawing/2014/main" id="{D215280A-3177-D078-A92C-D490251CFBD6}"/>
              </a:ext>
            </a:extLst>
          </p:cNvPr>
          <p:cNvSpPr txBox="1"/>
          <p:nvPr/>
        </p:nvSpPr>
        <p:spPr>
          <a:xfrm>
            <a:off x="2322354" y="4740553"/>
            <a:ext cx="7547286" cy="497444"/>
          </a:xfrm>
          <a:prstGeom prst="rect">
            <a:avLst/>
          </a:prstGeom>
          <a:noFill/>
        </p:spPr>
        <p:txBody>
          <a:bodyPr wrap="square" rtlCol="0">
            <a:spAutoFit/>
            <a:scene3d>
              <a:camera prst="orthographicFront"/>
              <a:lightRig rig="threePt" dir="t"/>
            </a:scene3d>
            <a:sp3d contourW="12700"/>
          </a:bodyPr>
          <a:lstStyle/>
          <a:p>
            <a:pPr algn="ctr" defTabSz="457200">
              <a:lnSpc>
                <a:spcPct val="150000"/>
              </a:lnSpc>
            </a:pPr>
            <a:r>
              <a:rPr lang="en-US" altLang="zh-TW" sz="2000" b="1" dirty="0">
                <a:solidFill>
                  <a:prstClr val="white">
                    <a:lumMod val="50000"/>
                  </a:prstClr>
                </a:solidFill>
                <a:latin typeface="Century Gothic" panose="020B0502020202020204" pitchFamily="34" charset="0"/>
                <a:ea typeface="微軟正黑體" panose="020B0604030504040204" pitchFamily="34" charset="-120"/>
              </a:rPr>
              <a:t>Group3</a:t>
            </a:r>
            <a:r>
              <a:rPr lang="en-US" altLang="zh-TW" sz="2000" b="1" dirty="0">
                <a:solidFill>
                  <a:prstClr val="white">
                    <a:lumMod val="50000"/>
                  </a:prstClr>
                </a:solidFill>
                <a:latin typeface="微軟正黑體" panose="020B0604030504040204" pitchFamily="34" charset="-120"/>
                <a:ea typeface="微軟正黑體" panose="020B0604030504040204" pitchFamily="34" charset="-120"/>
              </a:rPr>
              <a:t>    </a:t>
            </a:r>
            <a:r>
              <a:rPr lang="zh-TW" altLang="en-US" sz="2000" b="1" dirty="0">
                <a:solidFill>
                  <a:prstClr val="white">
                    <a:lumMod val="50000"/>
                  </a:prstClr>
                </a:solidFill>
                <a:latin typeface="微軟正黑體" panose="020B0604030504040204" pitchFamily="34" charset="-120"/>
                <a:ea typeface="微軟正黑體" panose="020B0604030504040204" pitchFamily="34" charset="-120"/>
              </a:rPr>
              <a:t>王映勻 王盈驊 謝銘峰</a:t>
            </a:r>
          </a:p>
        </p:txBody>
      </p:sp>
      <p:sp>
        <p:nvSpPr>
          <p:cNvPr id="6" name="任意多边形: 形状 12">
            <a:extLst>
              <a:ext uri="{FF2B5EF4-FFF2-40B4-BE49-F238E27FC236}">
                <a16:creationId xmlns:a16="http://schemas.microsoft.com/office/drawing/2014/main" id="{FA61F160-CC60-4994-9096-9FEBA15DDF27}"/>
              </a:ext>
            </a:extLst>
          </p:cNvPr>
          <p:cNvSpPr/>
          <p:nvPr/>
        </p:nvSpPr>
        <p:spPr>
          <a:xfrm>
            <a:off x="-2" y="0"/>
            <a:ext cx="12192000" cy="3683857"/>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gradFill>
            <a:gsLst>
              <a:gs pos="0">
                <a:sysClr val="windowText" lastClr="000000">
                  <a:alpha val="50000"/>
                </a:sysClr>
              </a:gs>
              <a:gs pos="100000">
                <a:sysClr val="windowText" lastClr="000000">
                  <a:lumMod val="95000"/>
                  <a:lumOff val="5000"/>
                </a:sysClr>
              </a:gs>
            </a:gsLst>
            <a:lin ang="5400000" scaled="1"/>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8" name="任意多边形: 形状 18">
            <a:extLst>
              <a:ext uri="{FF2B5EF4-FFF2-40B4-BE49-F238E27FC236}">
                <a16:creationId xmlns:a16="http://schemas.microsoft.com/office/drawing/2014/main" id="{D91BD2A4-5903-9D0C-9726-E46586A22084}"/>
              </a:ext>
            </a:extLst>
          </p:cNvPr>
          <p:cNvSpPr/>
          <p:nvPr/>
        </p:nvSpPr>
        <p:spPr>
          <a:xfrm>
            <a:off x="1246758" y="3520355"/>
            <a:ext cx="9698484" cy="2118336"/>
          </a:xfrm>
          <a:custGeom>
            <a:avLst/>
            <a:gdLst>
              <a:gd name="connsiteX0" fmla="*/ 0 w 5219700"/>
              <a:gd name="connsiteY0" fmla="*/ 900843 h 1339275"/>
              <a:gd name="connsiteX1" fmla="*/ 65770 w 5219700"/>
              <a:gd name="connsiteY1" fmla="*/ 900843 h 1339275"/>
              <a:gd name="connsiteX2" fmla="*/ 65770 w 5219700"/>
              <a:gd name="connsiteY2" fmla="*/ 1273505 h 1339275"/>
              <a:gd name="connsiteX3" fmla="*/ 5153930 w 5219700"/>
              <a:gd name="connsiteY3" fmla="*/ 1273505 h 1339275"/>
              <a:gd name="connsiteX4" fmla="*/ 5153930 w 5219700"/>
              <a:gd name="connsiteY4" fmla="*/ 900843 h 1339275"/>
              <a:gd name="connsiteX5" fmla="*/ 5219700 w 5219700"/>
              <a:gd name="connsiteY5" fmla="*/ 900843 h 1339275"/>
              <a:gd name="connsiteX6" fmla="*/ 5219700 w 5219700"/>
              <a:gd name="connsiteY6" fmla="*/ 1339275 h 1339275"/>
              <a:gd name="connsiteX7" fmla="*/ 0 w 5219700"/>
              <a:gd name="connsiteY7" fmla="*/ 1339275 h 1339275"/>
              <a:gd name="connsiteX8" fmla="*/ 5153930 w 5219700"/>
              <a:gd name="connsiteY8" fmla="*/ 0 h 1339275"/>
              <a:gd name="connsiteX9" fmla="*/ 5219700 w 5219700"/>
              <a:gd name="connsiteY9" fmla="*/ 0 h 1339275"/>
              <a:gd name="connsiteX10" fmla="*/ 5219700 w 5219700"/>
              <a:gd name="connsiteY10" fmla="*/ 335974 h 1339275"/>
              <a:gd name="connsiteX11" fmla="*/ 5153930 w 5219700"/>
              <a:gd name="connsiteY11" fmla="*/ 335974 h 1339275"/>
              <a:gd name="connsiteX12" fmla="*/ 0 w 5219700"/>
              <a:gd name="connsiteY12" fmla="*/ 0 h 1339275"/>
              <a:gd name="connsiteX13" fmla="*/ 65770 w 5219700"/>
              <a:gd name="connsiteY13" fmla="*/ 0 h 1339275"/>
              <a:gd name="connsiteX14" fmla="*/ 65770 w 5219700"/>
              <a:gd name="connsiteY14" fmla="*/ 335974 h 1339275"/>
              <a:gd name="connsiteX15" fmla="*/ 0 w 5219700"/>
              <a:gd name="connsiteY15" fmla="*/ 335974 h 133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19700" h="1339275">
                <a:moveTo>
                  <a:pt x="0" y="900843"/>
                </a:moveTo>
                <a:lnTo>
                  <a:pt x="65770" y="900843"/>
                </a:lnTo>
                <a:lnTo>
                  <a:pt x="65770" y="1273505"/>
                </a:lnTo>
                <a:lnTo>
                  <a:pt x="5153930" y="1273505"/>
                </a:lnTo>
                <a:lnTo>
                  <a:pt x="5153930" y="900843"/>
                </a:lnTo>
                <a:lnTo>
                  <a:pt x="5219700" y="900843"/>
                </a:lnTo>
                <a:lnTo>
                  <a:pt x="5219700" y="1339275"/>
                </a:lnTo>
                <a:lnTo>
                  <a:pt x="0" y="1339275"/>
                </a:lnTo>
                <a:close/>
                <a:moveTo>
                  <a:pt x="5153930" y="0"/>
                </a:moveTo>
                <a:lnTo>
                  <a:pt x="5219700" y="0"/>
                </a:lnTo>
                <a:lnTo>
                  <a:pt x="5219700" y="335974"/>
                </a:lnTo>
                <a:lnTo>
                  <a:pt x="5153930" y="335974"/>
                </a:lnTo>
                <a:close/>
                <a:moveTo>
                  <a:pt x="0" y="0"/>
                </a:moveTo>
                <a:lnTo>
                  <a:pt x="65770" y="0"/>
                </a:lnTo>
                <a:lnTo>
                  <a:pt x="65770" y="335974"/>
                </a:lnTo>
                <a:lnTo>
                  <a:pt x="0" y="335974"/>
                </a:lnTo>
                <a:close/>
              </a:path>
            </a:pathLst>
          </a:cu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12" name="投影片編號版面配置區 11">
            <a:extLst>
              <a:ext uri="{FF2B5EF4-FFF2-40B4-BE49-F238E27FC236}">
                <a16:creationId xmlns:a16="http://schemas.microsoft.com/office/drawing/2014/main" id="{9ABE3229-1C54-E39D-1F74-32F85DAF81E3}"/>
              </a:ext>
            </a:extLst>
          </p:cNvPr>
          <p:cNvSpPr>
            <a:spLocks noGrp="1"/>
          </p:cNvSpPr>
          <p:nvPr>
            <p:ph type="sldNum" sz="quarter" idx="12"/>
          </p:nvPr>
        </p:nvSpPr>
        <p:spPr/>
        <p:txBody>
          <a:bodyPr/>
          <a:lstStyle/>
          <a:p>
            <a:fld id="{C5AB2027-94D0-401C-99E4-4805D9E8684C}" type="slidenum">
              <a:rPr lang="zh-TW" altLang="en-US" smtClean="0"/>
              <a:t>1</a:t>
            </a:fld>
            <a:endParaRPr lang="zh-TW" altLang="en-US"/>
          </a:p>
        </p:txBody>
      </p:sp>
      <p:sp>
        <p:nvSpPr>
          <p:cNvPr id="15" name="矩形 14">
            <a:extLst>
              <a:ext uri="{FF2B5EF4-FFF2-40B4-BE49-F238E27FC236}">
                <a16:creationId xmlns:a16="http://schemas.microsoft.com/office/drawing/2014/main" id="{3C887221-3C37-EF8B-07FE-BC227BD69405}"/>
              </a:ext>
            </a:extLst>
          </p:cNvPr>
          <p:cNvSpPr/>
          <p:nvPr/>
        </p:nvSpPr>
        <p:spPr>
          <a:xfrm>
            <a:off x="0" y="3676450"/>
            <a:ext cx="12192000" cy="955876"/>
          </a:xfrm>
          <a:prstGeom prst="rect">
            <a:avLst/>
          </a:prstGeom>
          <a:solidFill>
            <a:srgbClr val="0F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任意多边形: 形状 9">
            <a:extLst>
              <a:ext uri="{FF2B5EF4-FFF2-40B4-BE49-F238E27FC236}">
                <a16:creationId xmlns:a16="http://schemas.microsoft.com/office/drawing/2014/main" id="{4279EAD4-3206-EA28-6F43-32ECF05D2669}"/>
              </a:ext>
            </a:extLst>
          </p:cNvPr>
          <p:cNvSpPr/>
          <p:nvPr/>
        </p:nvSpPr>
        <p:spPr>
          <a:xfrm>
            <a:off x="1246757" y="1229701"/>
            <a:ext cx="9698485" cy="3402625"/>
          </a:xfrm>
          <a:custGeom>
            <a:avLst/>
            <a:gdLst>
              <a:gd name="connsiteX0" fmla="*/ 0 w 5219700"/>
              <a:gd name="connsiteY0" fmla="*/ 0 h 2000250"/>
              <a:gd name="connsiteX1" fmla="*/ 5219700 w 5219700"/>
              <a:gd name="connsiteY1" fmla="*/ 0 h 2000250"/>
              <a:gd name="connsiteX2" fmla="*/ 5219700 w 5219700"/>
              <a:gd name="connsiteY2" fmla="*/ 2000250 h 2000250"/>
              <a:gd name="connsiteX3" fmla="*/ 5153930 w 5219700"/>
              <a:gd name="connsiteY3" fmla="*/ 2000250 h 2000250"/>
              <a:gd name="connsiteX4" fmla="*/ 5153930 w 5219700"/>
              <a:gd name="connsiteY4" fmla="*/ 65770 h 2000250"/>
              <a:gd name="connsiteX5" fmla="*/ 65770 w 5219700"/>
              <a:gd name="connsiteY5" fmla="*/ 65770 h 2000250"/>
              <a:gd name="connsiteX6" fmla="*/ 65770 w 5219700"/>
              <a:gd name="connsiteY6" fmla="*/ 2000250 h 2000250"/>
              <a:gd name="connsiteX7" fmla="*/ 0 w 5219700"/>
              <a:gd name="connsiteY7" fmla="*/ 2000250 h 2000250"/>
              <a:gd name="connsiteX8" fmla="*/ 0 w 5219700"/>
              <a:gd name="connsiteY8" fmla="*/ 0 h 200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9700" h="2000250">
                <a:moveTo>
                  <a:pt x="0" y="0"/>
                </a:moveTo>
                <a:lnTo>
                  <a:pt x="5219700" y="0"/>
                </a:lnTo>
                <a:lnTo>
                  <a:pt x="5219700" y="2000250"/>
                </a:lnTo>
                <a:lnTo>
                  <a:pt x="5153930" y="2000250"/>
                </a:lnTo>
                <a:lnTo>
                  <a:pt x="5153930" y="65770"/>
                </a:lnTo>
                <a:lnTo>
                  <a:pt x="65770" y="65770"/>
                </a:lnTo>
                <a:lnTo>
                  <a:pt x="65770" y="2000250"/>
                </a:lnTo>
                <a:lnTo>
                  <a:pt x="0" y="2000250"/>
                </a:lnTo>
                <a:lnTo>
                  <a:pt x="0" y="0"/>
                </a:lnTo>
                <a:close/>
              </a:path>
            </a:pathLst>
          </a:custGeom>
          <a:solidFill>
            <a:srgbClr val="01A89E"/>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9" name="文本框 3">
            <a:extLst>
              <a:ext uri="{FF2B5EF4-FFF2-40B4-BE49-F238E27FC236}">
                <a16:creationId xmlns:a16="http://schemas.microsoft.com/office/drawing/2014/main" id="{8D31F6FB-B16D-22D2-DFA2-765178AA812E}"/>
              </a:ext>
            </a:extLst>
          </p:cNvPr>
          <p:cNvSpPr txBox="1"/>
          <p:nvPr/>
        </p:nvSpPr>
        <p:spPr>
          <a:xfrm>
            <a:off x="1524000" y="1796132"/>
            <a:ext cx="9379540" cy="1570045"/>
          </a:xfrm>
          <a:prstGeom prst="rect">
            <a:avLst/>
          </a:prstGeom>
          <a:noFill/>
        </p:spPr>
        <p:txBody>
          <a:bodyPr wrap="square" rtlCol="0">
            <a:spAutoFit/>
            <a:scene3d>
              <a:camera prst="orthographicFront"/>
              <a:lightRig rig="threePt" dir="t"/>
            </a:scene3d>
            <a:sp3d contourW="12700"/>
          </a:bodyPr>
          <a:lstStyle/>
          <a:p>
            <a:pPr defTabSz="457200">
              <a:lnSpc>
                <a:spcPts val="4000"/>
              </a:lnSpc>
            </a:pPr>
            <a:r>
              <a:rPr lang="en-US" altLang="zh-TW" sz="3200" b="1" dirty="0">
                <a:solidFill>
                  <a:prstClr val="white"/>
                </a:solidFill>
                <a:latin typeface="Century Gothic" panose="020B0502020202020204" pitchFamily="34" charset="0"/>
                <a:ea typeface="微軟正黑體" panose="020B0604030504040204" pitchFamily="34" charset="-120"/>
              </a:rPr>
              <a:t>Deep Convolutional Variational Autoencoder for Anomalous Sound Detection</a:t>
            </a:r>
          </a:p>
          <a:p>
            <a:pPr defTabSz="457200">
              <a:lnSpc>
                <a:spcPts val="4000"/>
              </a:lnSpc>
            </a:pPr>
            <a:r>
              <a:rPr lang="en-US" altLang="zh-TW" sz="2400" b="1" dirty="0">
                <a:solidFill>
                  <a:prstClr val="white"/>
                </a:solidFill>
                <a:latin typeface="Century Gothic" panose="020B0502020202020204" pitchFamily="34" charset="0"/>
                <a:ea typeface="微軟正黑體" panose="020B0604030504040204" pitchFamily="34" charset="-120"/>
              </a:rPr>
              <a:t>ICCE</a:t>
            </a:r>
            <a:r>
              <a:rPr lang="zh-TW" altLang="en-US" sz="2400" b="1" dirty="0">
                <a:solidFill>
                  <a:prstClr val="white"/>
                </a:solidFill>
                <a:latin typeface="Century Gothic" panose="020B0502020202020204" pitchFamily="34" charset="0"/>
                <a:ea typeface="微軟正黑體" panose="020B0604030504040204" pitchFamily="34" charset="-120"/>
              </a:rPr>
              <a:t> </a:t>
            </a:r>
            <a:r>
              <a:rPr lang="en-US" altLang="zh-TW" sz="2400" b="1" dirty="0">
                <a:solidFill>
                  <a:prstClr val="white"/>
                </a:solidFill>
                <a:latin typeface="Century Gothic" panose="020B0502020202020204" pitchFamily="34" charset="0"/>
                <a:ea typeface="微軟正黑體" panose="020B0604030504040204" pitchFamily="34" charset="-120"/>
              </a:rPr>
              <a:t>2020</a:t>
            </a:r>
          </a:p>
        </p:txBody>
      </p:sp>
      <p:sp>
        <p:nvSpPr>
          <p:cNvPr id="3" name="文字方塊 2">
            <a:extLst>
              <a:ext uri="{FF2B5EF4-FFF2-40B4-BE49-F238E27FC236}">
                <a16:creationId xmlns:a16="http://schemas.microsoft.com/office/drawing/2014/main" id="{7918CF54-0887-37CC-2F08-27F1EC00FF4F}"/>
              </a:ext>
            </a:extLst>
          </p:cNvPr>
          <p:cNvSpPr txBox="1"/>
          <p:nvPr/>
        </p:nvSpPr>
        <p:spPr>
          <a:xfrm>
            <a:off x="1523998" y="3450702"/>
            <a:ext cx="9030252" cy="1107996"/>
          </a:xfrm>
          <a:prstGeom prst="rect">
            <a:avLst/>
          </a:prstGeom>
          <a:noFill/>
        </p:spPr>
        <p:txBody>
          <a:bodyPr wrap="square" rtlCol="0">
            <a:spAutoFit/>
          </a:bodyPr>
          <a:lstStyle/>
          <a:p>
            <a:pPr defTabSz="457200"/>
            <a:r>
              <a:rPr lang="en-US" altLang="zh-CN" sz="1600" b="1" dirty="0">
                <a:solidFill>
                  <a:prstClr val="white"/>
                </a:solidFill>
                <a:latin typeface="Century Gothic" panose="020B0502020202020204" pitchFamily="34" charset="0"/>
                <a:ea typeface="微軟正黑體" panose="020B0604030504040204" pitchFamily="34" charset="-120"/>
              </a:rPr>
              <a:t>Minh-</a:t>
            </a:r>
            <a:r>
              <a:rPr lang="en-US" altLang="zh-CN" sz="1600" b="1" dirty="0" err="1">
                <a:solidFill>
                  <a:prstClr val="white"/>
                </a:solidFill>
                <a:latin typeface="Century Gothic" panose="020B0502020202020204" pitchFamily="34" charset="0"/>
                <a:ea typeface="微軟正黑體" panose="020B0604030504040204" pitchFamily="34" charset="-120"/>
              </a:rPr>
              <a:t>Hieu</a:t>
            </a:r>
            <a:r>
              <a:rPr lang="en-US" altLang="zh-CN" sz="1600" b="1" dirty="0">
                <a:solidFill>
                  <a:prstClr val="white"/>
                </a:solidFill>
                <a:latin typeface="Century Gothic" panose="020B0502020202020204" pitchFamily="34" charset="0"/>
                <a:ea typeface="微軟正黑體" panose="020B0604030504040204" pitchFamily="34" charset="-120"/>
              </a:rPr>
              <a:t> Nguyen, </a:t>
            </a:r>
            <a:r>
              <a:rPr lang="en-US" altLang="zh-CN" sz="1600" b="1" dirty="0" err="1">
                <a:solidFill>
                  <a:prstClr val="white"/>
                </a:solidFill>
                <a:latin typeface="Century Gothic" panose="020B0502020202020204" pitchFamily="34" charset="0"/>
                <a:ea typeface="微軟正黑體" panose="020B0604030504040204" pitchFamily="34" charset="-120"/>
              </a:rPr>
              <a:t>Duy</a:t>
            </a:r>
            <a:r>
              <a:rPr lang="en-US" altLang="zh-CN" sz="1600" b="1" dirty="0">
                <a:solidFill>
                  <a:prstClr val="white"/>
                </a:solidFill>
                <a:latin typeface="Century Gothic" panose="020B0502020202020204" pitchFamily="34" charset="0"/>
                <a:ea typeface="微軟正黑體" panose="020B0604030504040204" pitchFamily="34" charset="-120"/>
              </a:rPr>
              <a:t>-Quang Nguyen, </a:t>
            </a:r>
            <a:r>
              <a:rPr lang="en-US" altLang="zh-CN" sz="1600" b="1" dirty="0" err="1">
                <a:solidFill>
                  <a:prstClr val="white"/>
                </a:solidFill>
                <a:latin typeface="Century Gothic" panose="020B0502020202020204" pitchFamily="34" charset="0"/>
                <a:ea typeface="微軟正黑體" panose="020B0604030504040204" pitchFamily="34" charset="-120"/>
              </a:rPr>
              <a:t>Dinh</a:t>
            </a:r>
            <a:r>
              <a:rPr lang="en-US" altLang="zh-CN" sz="1600" b="1" dirty="0">
                <a:solidFill>
                  <a:prstClr val="white"/>
                </a:solidFill>
                <a:latin typeface="Century Gothic" panose="020B0502020202020204" pitchFamily="34" charset="0"/>
                <a:ea typeface="微軟正黑體" panose="020B0604030504040204" pitchFamily="34" charset="-120"/>
              </a:rPr>
              <a:t>-Quoc Nguyen, Cong-Nguyen Pham, Dai Bui, </a:t>
            </a:r>
            <a:r>
              <a:rPr lang="en-US" altLang="zh-CN" sz="1600" b="1" dirty="0" err="1">
                <a:solidFill>
                  <a:prstClr val="white"/>
                </a:solidFill>
                <a:latin typeface="Century Gothic" panose="020B0502020202020204" pitchFamily="34" charset="0"/>
                <a:ea typeface="微軟正黑體" panose="020B0604030504040204" pitchFamily="34" charset="-120"/>
              </a:rPr>
              <a:t>Huy</a:t>
            </a:r>
            <a:r>
              <a:rPr lang="en-US" altLang="zh-CN" sz="1600" b="1" dirty="0">
                <a:solidFill>
                  <a:prstClr val="white"/>
                </a:solidFill>
                <a:latin typeface="Century Gothic" panose="020B0502020202020204" pitchFamily="34" charset="0"/>
                <a:ea typeface="微軟正黑體" panose="020B0604030504040204" pitchFamily="34" charset="-120"/>
              </a:rPr>
              <a:t>-Dung Han</a:t>
            </a:r>
          </a:p>
          <a:p>
            <a:pPr defTabSz="457200"/>
            <a:r>
              <a:rPr lang="en-US" altLang="zh-CN" sz="1600" b="1" dirty="0">
                <a:solidFill>
                  <a:prstClr val="white"/>
                </a:solidFill>
                <a:latin typeface="Century Gothic" panose="020B0502020202020204" pitchFamily="34" charset="0"/>
                <a:ea typeface="微軟正黑體" panose="020B0604030504040204" pitchFamily="34" charset="-120"/>
              </a:rPr>
              <a:t>Hanoi University of Science and Technology</a:t>
            </a:r>
            <a:endParaRPr lang="zh-CN" altLang="en-US" sz="1600" b="1" dirty="0">
              <a:solidFill>
                <a:prstClr val="white"/>
              </a:solidFill>
              <a:latin typeface="Century Gothic" panose="020B0502020202020204" pitchFamily="34" charset="0"/>
              <a:ea typeface="微軟正黑體" panose="020B0604030504040204" pitchFamily="34" charset="-120"/>
            </a:endParaRPr>
          </a:p>
          <a:p>
            <a:endParaRPr lang="zh-TW" altLang="en-US" sz="1600" dirty="0"/>
          </a:p>
        </p:txBody>
      </p:sp>
    </p:spTree>
    <p:extLst>
      <p:ext uri="{BB962C8B-B14F-4D97-AF65-F5344CB8AC3E}">
        <p14:creationId xmlns:p14="http://schemas.microsoft.com/office/powerpoint/2010/main" val="23577541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內容版面配置區 7">
            <a:extLst>
              <a:ext uri="{FF2B5EF4-FFF2-40B4-BE49-F238E27FC236}">
                <a16:creationId xmlns:a16="http://schemas.microsoft.com/office/drawing/2014/main" id="{3C049381-F2B0-4148-9CA7-4B0E2ED0CC88}"/>
              </a:ext>
            </a:extLst>
          </p:cNvPr>
          <p:cNvSpPr>
            <a:spLocks noGrp="1"/>
          </p:cNvSpPr>
          <p:nvPr>
            <p:ph idx="1"/>
          </p:nvPr>
        </p:nvSpPr>
        <p:spPr/>
        <p:txBody>
          <a:bodyPr/>
          <a:lstStyle/>
          <a:p>
            <a:pPr algn="just">
              <a:lnSpc>
                <a:spcPts val="3500"/>
              </a:lnSpc>
            </a:pPr>
            <a:r>
              <a:rPr lang="en-US" altLang="zh-TW" dirty="0"/>
              <a:t>The AE is trained to </a:t>
            </a:r>
            <a:r>
              <a:rPr lang="en-US" altLang="zh-TW" dirty="0">
                <a:solidFill>
                  <a:srgbClr val="01A89E"/>
                </a:solidFill>
              </a:rPr>
              <a:t>minimize the reconstruction error of the normal training sound</a:t>
            </a:r>
            <a:r>
              <a:rPr lang="en-US" altLang="zh-TW" dirty="0"/>
              <a:t>. </a:t>
            </a:r>
          </a:p>
          <a:p>
            <a:pPr algn="just">
              <a:lnSpc>
                <a:spcPts val="3500"/>
              </a:lnSpc>
            </a:pPr>
            <a:r>
              <a:rPr lang="en-US" altLang="zh-TW" dirty="0"/>
              <a:t>Drawbacks of conventional AE model:</a:t>
            </a:r>
          </a:p>
          <a:p>
            <a:pPr marL="514350" indent="-514350" algn="just">
              <a:lnSpc>
                <a:spcPts val="3500"/>
              </a:lnSpc>
              <a:buFont typeface="+mj-lt"/>
              <a:buAutoNum type="arabicPeriod"/>
            </a:pPr>
            <a:r>
              <a:rPr lang="en-US" altLang="zh-TW" dirty="0"/>
              <a:t>Processing piecewise data without considering other data information such as distribution.</a:t>
            </a:r>
          </a:p>
          <a:p>
            <a:pPr marL="514350" indent="-514350" algn="just">
              <a:lnSpc>
                <a:spcPts val="3500"/>
              </a:lnSpc>
              <a:buFont typeface="+mj-lt"/>
              <a:buAutoNum type="arabicPeriod"/>
            </a:pPr>
            <a:r>
              <a:rPr lang="en-US" altLang="zh-TW" dirty="0"/>
              <a:t>The model is very likely to be overfitted because the AE is to reduce the reconstruction error as low as possible.</a:t>
            </a:r>
          </a:p>
          <a:p>
            <a:pPr algn="just">
              <a:lnSpc>
                <a:spcPts val="3500"/>
              </a:lnSpc>
            </a:pPr>
            <a:endParaRPr lang="zh-TW" altLang="en-US" dirty="0"/>
          </a:p>
        </p:txBody>
      </p:sp>
      <p:sp>
        <p:nvSpPr>
          <p:cNvPr id="2" name="投影片編號版面配置區 1">
            <a:extLst>
              <a:ext uri="{FF2B5EF4-FFF2-40B4-BE49-F238E27FC236}">
                <a16:creationId xmlns:a16="http://schemas.microsoft.com/office/drawing/2014/main" id="{DB6E117A-4DD5-B623-6CE1-3B25629791EC}"/>
              </a:ext>
            </a:extLst>
          </p:cNvPr>
          <p:cNvSpPr>
            <a:spLocks noGrp="1"/>
          </p:cNvSpPr>
          <p:nvPr>
            <p:ph type="sldNum" sz="quarter" idx="12"/>
          </p:nvPr>
        </p:nvSpPr>
        <p:spPr/>
        <p:txBody>
          <a:bodyPr/>
          <a:lstStyle/>
          <a:p>
            <a:fld id="{C5AB2027-94D0-401C-99E4-4805D9E8684C}" type="slidenum">
              <a:rPr lang="zh-TW" altLang="en-US" smtClean="0"/>
              <a:t>10</a:t>
            </a:fld>
            <a:endParaRPr lang="zh-TW" altLang="en-US"/>
          </a:p>
        </p:txBody>
      </p:sp>
      <p:sp>
        <p:nvSpPr>
          <p:cNvPr id="5" name="標題 1">
            <a:extLst>
              <a:ext uri="{FF2B5EF4-FFF2-40B4-BE49-F238E27FC236}">
                <a16:creationId xmlns:a16="http://schemas.microsoft.com/office/drawing/2014/main" id="{63647598-F362-147C-285E-41070249C8BF}"/>
              </a:ext>
            </a:extLst>
          </p:cNvPr>
          <p:cNvSpPr txBox="1">
            <a:spLocks/>
          </p:cNvSpPr>
          <p:nvPr/>
        </p:nvSpPr>
        <p:spPr>
          <a:xfrm>
            <a:off x="1761940" y="246505"/>
            <a:ext cx="98399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b="1" dirty="0"/>
              <a:t>AE (Fully-connected Autoencoder)</a:t>
            </a:r>
            <a:endParaRPr lang="zh-TW" altLang="en-US" b="1" dirty="0"/>
          </a:p>
        </p:txBody>
      </p:sp>
      <p:grpSp>
        <p:nvGrpSpPr>
          <p:cNvPr id="6" name="群組 5">
            <a:extLst>
              <a:ext uri="{FF2B5EF4-FFF2-40B4-BE49-F238E27FC236}">
                <a16:creationId xmlns:a16="http://schemas.microsoft.com/office/drawing/2014/main" id="{DB168857-4C10-D227-DA9A-92F7B5D6BE64}"/>
              </a:ext>
            </a:extLst>
          </p:cNvPr>
          <p:cNvGrpSpPr/>
          <p:nvPr/>
        </p:nvGrpSpPr>
        <p:grpSpPr>
          <a:xfrm>
            <a:off x="590100" y="394772"/>
            <a:ext cx="923740" cy="923740"/>
            <a:chOff x="419285" y="258948"/>
            <a:chExt cx="923740" cy="923740"/>
          </a:xfrm>
        </p:grpSpPr>
        <p:sp>
          <p:nvSpPr>
            <p:cNvPr id="9" name="任意多边形: 形状 21">
              <a:extLst>
                <a:ext uri="{FF2B5EF4-FFF2-40B4-BE49-F238E27FC236}">
                  <a16:creationId xmlns:a16="http://schemas.microsoft.com/office/drawing/2014/main" id="{7EB1A9D3-85A6-B812-F442-DAD6967F4569}"/>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a:ea typeface="微软雅黑"/>
                <a:cs typeface="+mn-cs"/>
              </a:endParaRPr>
            </a:p>
          </p:txBody>
        </p:sp>
        <p:sp>
          <p:nvSpPr>
            <p:cNvPr id="10" name="任意多边形: 形状 22">
              <a:extLst>
                <a:ext uri="{FF2B5EF4-FFF2-40B4-BE49-F238E27FC236}">
                  <a16:creationId xmlns:a16="http://schemas.microsoft.com/office/drawing/2014/main" id="{BFC5D0A1-80C6-6FCC-DFA2-5B973467F3BE}"/>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solidFill>
              <a:srgbClr val="01A89E"/>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a:ea typeface="微软雅黑"/>
                <a:cs typeface="+mn-cs"/>
              </a:endParaRPr>
            </a:p>
          </p:txBody>
        </p:sp>
        <p:sp>
          <p:nvSpPr>
            <p:cNvPr id="11" name="文本框 23">
              <a:extLst>
                <a:ext uri="{FF2B5EF4-FFF2-40B4-BE49-F238E27FC236}">
                  <a16:creationId xmlns:a16="http://schemas.microsoft.com/office/drawing/2014/main" id="{2F461634-5ABF-B17D-A84E-1108B9C53FC4}"/>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defTabSz="457200"/>
              <a:r>
                <a:rPr lang="en-US" altLang="zh-CN" sz="4000" dirty="0">
                  <a:solidFill>
                    <a:srgbClr val="01A89E"/>
                  </a:solidFill>
                  <a:latin typeface="Century Gothic" panose="020B0502020202020204" pitchFamily="34" charset="0"/>
                  <a:ea typeface="微软雅黑"/>
                </a:rPr>
                <a:t>03</a:t>
              </a:r>
              <a:endParaRPr lang="zh-CN" altLang="en-US" sz="4000" dirty="0">
                <a:solidFill>
                  <a:srgbClr val="01A89E"/>
                </a:solidFill>
                <a:latin typeface="Century Gothic" panose="020B0502020202020204" pitchFamily="34" charset="0"/>
                <a:ea typeface="微软雅黑"/>
              </a:endParaRPr>
            </a:p>
          </p:txBody>
        </p:sp>
      </p:grpSp>
    </p:spTree>
    <p:extLst>
      <p:ext uri="{BB962C8B-B14F-4D97-AF65-F5344CB8AC3E}">
        <p14:creationId xmlns:p14="http://schemas.microsoft.com/office/powerpoint/2010/main" val="2837238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7D576020-A7A0-4CAB-8B80-DF98B51C8A73}"/>
                  </a:ext>
                </a:extLst>
              </p:cNvPr>
              <p:cNvSpPr>
                <a:spLocks noGrp="1"/>
              </p:cNvSpPr>
              <p:nvPr>
                <p:ph idx="1"/>
              </p:nvPr>
            </p:nvSpPr>
            <p:spPr/>
            <p:txBody>
              <a:bodyPr>
                <a:normAutofit/>
              </a:bodyPr>
              <a:lstStyle/>
              <a:p>
                <a:pPr algn="just"/>
                <a:r>
                  <a:rPr lang="en-US" altLang="zh-TW" dirty="0"/>
                  <a:t>The latent vector is represented by </a:t>
                </a:r>
                <a:r>
                  <a:rPr lang="en-US" altLang="zh-TW" dirty="0">
                    <a:solidFill>
                      <a:srgbClr val="01A89E"/>
                    </a:solidFill>
                  </a:rPr>
                  <a:t>normal distributions</a:t>
                </a:r>
                <a:r>
                  <a:rPr lang="en-US" altLang="zh-TW" dirty="0"/>
                  <a:t>.</a:t>
                </a:r>
              </a:p>
              <a:p>
                <a:pPr algn="just"/>
                <a:r>
                  <a:rPr lang="en-US" altLang="zh-TW" dirty="0"/>
                  <a:t>VAE has a better latent space organization, and it can avoid overfitting since the training is regularized.</a:t>
                </a:r>
              </a:p>
              <a:p>
                <a:pPr algn="just"/>
                <a:r>
                  <a:rPr lang="en-US" altLang="zh-TW" sz="2800" dirty="0"/>
                  <a:t>The loss function is composed of two parts: a reconstruction error as in AE and a regularization term (</a:t>
                </a:r>
                <a14:m>
                  <m:oMath xmlns:m="http://schemas.openxmlformats.org/officeDocument/2006/math">
                    <m:sSub>
                      <m:sSubPr>
                        <m:ctrlPr>
                          <a:rPr lang="en-US" altLang="zh-TW" sz="2400" b="0" i="1" smtClean="0">
                            <a:latin typeface="Cambria Math" panose="02040503050406030204" pitchFamily="18" charset="0"/>
                            <a:ea typeface="Cambria Math" panose="02040503050406030204" pitchFamily="18" charset="0"/>
                          </a:rPr>
                        </m:ctrlPr>
                      </m:sSubPr>
                      <m:e>
                        <m:r>
                          <a:rPr lang="en-US" altLang="zh-TW" sz="2400" b="0" i="1" smtClean="0">
                            <a:latin typeface="Cambria Math" panose="02040503050406030204" pitchFamily="18" charset="0"/>
                            <a:ea typeface="Cambria Math" panose="02040503050406030204" pitchFamily="18" charset="0"/>
                          </a:rPr>
                          <m:t>𝐷</m:t>
                        </m:r>
                      </m:e>
                      <m:sub>
                        <m:r>
                          <a:rPr lang="en-US" altLang="zh-TW" sz="2400" b="0" i="1" smtClean="0">
                            <a:latin typeface="Cambria Math" panose="02040503050406030204" pitchFamily="18" charset="0"/>
                            <a:ea typeface="Cambria Math" panose="02040503050406030204" pitchFamily="18" charset="0"/>
                          </a:rPr>
                          <m:t>𝐾𝐿</m:t>
                        </m:r>
                      </m:sub>
                    </m:sSub>
                  </m:oMath>
                </a14:m>
                <a:r>
                  <a:rPr lang="en-US" altLang="zh-TW" sz="2800" dirty="0"/>
                  <a:t>) representing the loss of approximations of latent space distributions. </a:t>
                </a:r>
                <a:endParaRPr lang="en-US" altLang="zh-TW" dirty="0"/>
              </a:p>
              <a:p>
                <a:pPr marL="0" indent="0" algn="just">
                  <a:lnSpc>
                    <a:spcPct val="150000"/>
                  </a:lnSpc>
                  <a:buNone/>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ℒ</m:t>
                          </m:r>
                        </m:e>
                        <m:sub>
                          <m:r>
                            <a:rPr lang="en-US" altLang="zh-TW" sz="2400" b="0" i="1" smtClean="0">
                              <a:latin typeface="Cambria Math" panose="02040503050406030204" pitchFamily="18" charset="0"/>
                              <a:ea typeface="Cambria Math" panose="02040503050406030204" pitchFamily="18" charset="0"/>
                            </a:rPr>
                            <m:t>𝑉𝐴𝐸</m:t>
                          </m:r>
                        </m:sub>
                      </m:sSub>
                      <m:r>
                        <a:rPr lang="en-US" altLang="zh-TW" sz="2400" b="0" i="1" smtClean="0">
                          <a:latin typeface="Cambria Math" panose="02040503050406030204" pitchFamily="18" charset="0"/>
                          <a:ea typeface="Cambria Math" panose="02040503050406030204" pitchFamily="18" charset="0"/>
                        </a:rPr>
                        <m:t>=</m:t>
                      </m:r>
                      <m:sSup>
                        <m:sSupPr>
                          <m:ctrlPr>
                            <a:rPr lang="en-US" altLang="zh-TW" sz="2400" i="1">
                              <a:latin typeface="Cambria Math" panose="02040503050406030204" pitchFamily="18" charset="0"/>
                              <a:ea typeface="Cambria Math" panose="02040503050406030204" pitchFamily="18" charset="0"/>
                            </a:rPr>
                          </m:ctrlPr>
                        </m:sSupPr>
                        <m:e>
                          <m:sSub>
                            <m:sSubPr>
                              <m:ctrlPr>
                                <a:rPr lang="en-US" altLang="zh-TW" sz="2400" i="1">
                                  <a:latin typeface="Cambria Math" panose="02040503050406030204" pitchFamily="18" charset="0"/>
                                  <a:ea typeface="Cambria Math" panose="02040503050406030204" pitchFamily="18" charset="0"/>
                                </a:rPr>
                              </m:ctrlPr>
                            </m:sSubPr>
                            <m:e>
                              <m:d>
                                <m:dPr>
                                  <m:begChr m:val="‖"/>
                                  <m:endChr m:val="‖"/>
                                  <m:ctrlPr>
                                    <a:rPr lang="en-US" altLang="zh-TW" sz="2400" i="1">
                                      <a:latin typeface="Cambria Math" panose="02040503050406030204" pitchFamily="18" charset="0"/>
                                      <a:ea typeface="Cambria Math" panose="02040503050406030204" pitchFamily="18" charset="0"/>
                                    </a:rPr>
                                  </m:ctrlPr>
                                </m:dPr>
                                <m:e>
                                  <m:r>
                                    <a:rPr lang="en-US" altLang="zh-TW" sz="2400" b="0" i="1" smtClean="0">
                                      <a:latin typeface="Cambria Math" panose="02040503050406030204" pitchFamily="18" charset="0"/>
                                    </a:rPr>
                                    <m:t>𝑥</m:t>
                                  </m:r>
                                  <m:r>
                                    <a:rPr lang="en-US" altLang="zh-TW" sz="2400" i="1">
                                      <a:latin typeface="Cambria Math" panose="02040503050406030204" pitchFamily="18" charset="0"/>
                                    </a:rPr>
                                    <m:t>−</m:t>
                                  </m:r>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𝑥</m:t>
                                      </m:r>
                                    </m:e>
                                  </m:acc>
                                </m:e>
                              </m:d>
                            </m:e>
                            <m:sub>
                              <m:r>
                                <a:rPr lang="en-US" altLang="zh-TW" sz="2400" i="1">
                                  <a:latin typeface="Cambria Math" panose="02040503050406030204" pitchFamily="18" charset="0"/>
                                  <a:ea typeface="Cambria Math" panose="02040503050406030204" pitchFamily="18" charset="0"/>
                                </a:rPr>
                                <m:t>2</m:t>
                              </m:r>
                            </m:sub>
                          </m:sSub>
                        </m:e>
                        <m:sup>
                          <m:r>
                            <a:rPr lang="en-US" altLang="zh-TW" sz="2400" i="1">
                              <a:latin typeface="Cambria Math" panose="02040503050406030204" pitchFamily="18" charset="0"/>
                              <a:ea typeface="Cambria Math" panose="02040503050406030204" pitchFamily="18" charset="0"/>
                            </a:rPr>
                            <m:t>2</m:t>
                          </m:r>
                        </m:sup>
                      </m:sSup>
                      <m:r>
                        <a:rPr lang="en-US" altLang="zh-TW" sz="2400" b="0" i="1" smtClean="0">
                          <a:latin typeface="Cambria Math" panose="02040503050406030204" pitchFamily="18" charset="0"/>
                          <a:ea typeface="Cambria Math" panose="02040503050406030204" pitchFamily="18" charset="0"/>
                        </a:rPr>
                        <m:t>+</m:t>
                      </m:r>
                      <m:r>
                        <a:rPr lang="zh-TW" altLang="en-US" sz="2400" b="0" i="1" smtClean="0">
                          <a:latin typeface="Cambria Math" panose="02040503050406030204" pitchFamily="18" charset="0"/>
                          <a:ea typeface="Cambria Math" panose="02040503050406030204" pitchFamily="18" charset="0"/>
                        </a:rPr>
                        <m:t>𝛼</m:t>
                      </m:r>
                      <m:sSub>
                        <m:sSubPr>
                          <m:ctrlPr>
                            <a:rPr lang="en-US" altLang="zh-TW" sz="2400" b="0" i="1" smtClean="0">
                              <a:latin typeface="Cambria Math" panose="02040503050406030204" pitchFamily="18" charset="0"/>
                              <a:ea typeface="Cambria Math" panose="02040503050406030204" pitchFamily="18" charset="0"/>
                            </a:rPr>
                          </m:ctrlPr>
                        </m:sSubPr>
                        <m:e>
                          <m:r>
                            <a:rPr lang="en-US" altLang="zh-TW" sz="2400" b="0" i="1" smtClean="0">
                              <a:latin typeface="Cambria Math" panose="02040503050406030204" pitchFamily="18" charset="0"/>
                              <a:ea typeface="Cambria Math" panose="02040503050406030204" pitchFamily="18" charset="0"/>
                            </a:rPr>
                            <m:t>𝐷</m:t>
                          </m:r>
                        </m:e>
                        <m:sub>
                          <m:r>
                            <a:rPr lang="en-US" altLang="zh-TW" sz="2400" b="0" i="1" smtClean="0">
                              <a:latin typeface="Cambria Math" panose="02040503050406030204" pitchFamily="18" charset="0"/>
                              <a:ea typeface="Cambria Math" panose="02040503050406030204" pitchFamily="18" charset="0"/>
                            </a:rPr>
                            <m:t>𝐾𝐿</m:t>
                          </m:r>
                        </m:sub>
                      </m:sSub>
                    </m:oMath>
                  </m:oMathPara>
                </a14:m>
                <a:endParaRPr lang="en-US" altLang="zh-TW" sz="2400" dirty="0"/>
              </a:p>
              <a:p>
                <a:pPr marL="0" indent="0" algn="just">
                  <a:lnSpc>
                    <a:spcPct val="150000"/>
                  </a:lnSpc>
                  <a:buNone/>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ea typeface="Cambria Math" panose="02040503050406030204" pitchFamily="18" charset="0"/>
                            </a:rPr>
                          </m:ctrlPr>
                        </m:sSubPr>
                        <m:e>
                          <m:r>
                            <a:rPr lang="en-US" altLang="zh-TW" sz="2400" b="0" i="1" smtClean="0">
                              <a:latin typeface="Cambria Math" panose="02040503050406030204" pitchFamily="18" charset="0"/>
                              <a:ea typeface="Cambria Math" panose="02040503050406030204" pitchFamily="18" charset="0"/>
                            </a:rPr>
                            <m:t>𝐷</m:t>
                          </m:r>
                        </m:e>
                        <m:sub>
                          <m:r>
                            <a:rPr lang="en-US" altLang="zh-TW" sz="2400" b="0" i="1" smtClean="0">
                              <a:latin typeface="Cambria Math" panose="02040503050406030204" pitchFamily="18" charset="0"/>
                              <a:ea typeface="Cambria Math" panose="02040503050406030204" pitchFamily="18" charset="0"/>
                            </a:rPr>
                            <m:t>𝐾𝐿</m:t>
                          </m:r>
                        </m:sub>
                      </m:sSub>
                      <m:r>
                        <a:rPr lang="en-US" altLang="zh-TW" sz="2400" b="0" i="1" smtClean="0">
                          <a:latin typeface="Cambria Math" panose="02040503050406030204" pitchFamily="18" charset="0"/>
                          <a:ea typeface="Cambria Math" panose="02040503050406030204" pitchFamily="18" charset="0"/>
                        </a:rPr>
                        <m:t>=−</m:t>
                      </m:r>
                      <m:f>
                        <m:fPr>
                          <m:ctrlPr>
                            <a:rPr lang="en-US" altLang="zh-TW" sz="2400" b="0" i="1" smtClean="0">
                              <a:latin typeface="Cambria Math" panose="02040503050406030204" pitchFamily="18" charset="0"/>
                              <a:ea typeface="Cambria Math" panose="02040503050406030204" pitchFamily="18" charset="0"/>
                            </a:rPr>
                          </m:ctrlPr>
                        </m:fPr>
                        <m:num>
                          <m:r>
                            <a:rPr lang="en-US" altLang="zh-TW" sz="2400" b="0" i="1" smtClean="0">
                              <a:latin typeface="Cambria Math" panose="02040503050406030204" pitchFamily="18" charset="0"/>
                              <a:ea typeface="Cambria Math" panose="02040503050406030204" pitchFamily="18" charset="0"/>
                            </a:rPr>
                            <m:t>1</m:t>
                          </m:r>
                        </m:num>
                        <m:den>
                          <m:r>
                            <a:rPr lang="en-US" altLang="zh-TW" sz="2400" b="0" i="1" smtClean="0">
                              <a:latin typeface="Cambria Math" panose="02040503050406030204" pitchFamily="18" charset="0"/>
                              <a:ea typeface="Cambria Math" panose="02040503050406030204" pitchFamily="18" charset="0"/>
                            </a:rPr>
                            <m:t>2</m:t>
                          </m:r>
                        </m:den>
                      </m:f>
                      <m:r>
                        <a:rPr lang="en-US" altLang="zh-TW" sz="2400" b="0" i="1" smtClean="0">
                          <a:latin typeface="Cambria Math" panose="02040503050406030204" pitchFamily="18" charset="0"/>
                          <a:ea typeface="Cambria Math" panose="02040503050406030204" pitchFamily="18" charset="0"/>
                        </a:rPr>
                        <m:t>(1−</m:t>
                      </m:r>
                      <m:sSup>
                        <m:sSupPr>
                          <m:ctrlPr>
                            <a:rPr lang="en-US" altLang="zh-TW" sz="2400" b="0" i="1" smtClean="0">
                              <a:latin typeface="Cambria Math" panose="02040503050406030204" pitchFamily="18" charset="0"/>
                              <a:ea typeface="Cambria Math" panose="02040503050406030204" pitchFamily="18" charset="0"/>
                            </a:rPr>
                          </m:ctrlPr>
                        </m:sSupPr>
                        <m:e>
                          <m:r>
                            <a:rPr lang="zh-TW" altLang="en-US" sz="2400" b="0" i="1" smtClean="0">
                              <a:latin typeface="Cambria Math" panose="02040503050406030204" pitchFamily="18" charset="0"/>
                              <a:ea typeface="Cambria Math" panose="02040503050406030204" pitchFamily="18" charset="0"/>
                            </a:rPr>
                            <m:t>𝜇</m:t>
                          </m:r>
                        </m:e>
                        <m:sup>
                          <m:r>
                            <a:rPr lang="en-US" altLang="zh-TW" sz="2400" b="0" i="1" smtClean="0">
                              <a:latin typeface="Cambria Math" panose="02040503050406030204" pitchFamily="18" charset="0"/>
                              <a:ea typeface="Cambria Math" panose="02040503050406030204" pitchFamily="18" charset="0"/>
                            </a:rPr>
                            <m:t>2</m:t>
                          </m:r>
                        </m:sup>
                      </m:sSup>
                      <m:r>
                        <a:rPr lang="en-US" altLang="zh-TW" sz="2400" b="0" i="1" smtClean="0">
                          <a:latin typeface="Cambria Math" panose="02040503050406030204" pitchFamily="18" charset="0"/>
                          <a:ea typeface="Cambria Math" panose="02040503050406030204" pitchFamily="18" charset="0"/>
                        </a:rPr>
                        <m:t>−</m:t>
                      </m:r>
                      <m:sSup>
                        <m:sSupPr>
                          <m:ctrlPr>
                            <a:rPr lang="en-US" altLang="zh-TW" sz="2400" b="0" i="1" smtClean="0">
                              <a:latin typeface="Cambria Math" panose="02040503050406030204" pitchFamily="18" charset="0"/>
                              <a:ea typeface="Cambria Math" panose="02040503050406030204" pitchFamily="18" charset="0"/>
                            </a:rPr>
                          </m:ctrlPr>
                        </m:sSupPr>
                        <m:e>
                          <m:r>
                            <a:rPr lang="zh-TW" altLang="en-US" sz="2400" b="0" i="1" smtClean="0">
                              <a:latin typeface="Cambria Math" panose="02040503050406030204" pitchFamily="18" charset="0"/>
                              <a:ea typeface="Cambria Math" panose="02040503050406030204" pitchFamily="18" charset="0"/>
                            </a:rPr>
                            <m:t>𝜎</m:t>
                          </m:r>
                        </m:e>
                        <m:sup>
                          <m:r>
                            <a:rPr lang="en-US" altLang="zh-TW" sz="2400" b="0" i="1" smtClean="0">
                              <a:latin typeface="Cambria Math" panose="02040503050406030204" pitchFamily="18" charset="0"/>
                              <a:ea typeface="Cambria Math" panose="02040503050406030204" pitchFamily="18" charset="0"/>
                            </a:rPr>
                            <m:t>2</m:t>
                          </m:r>
                        </m:sup>
                      </m:sSup>
                      <m:r>
                        <a:rPr lang="en-US" altLang="zh-TW" sz="2400" b="0" i="1" smtClean="0">
                          <a:latin typeface="Cambria Math" panose="02040503050406030204" pitchFamily="18" charset="0"/>
                          <a:ea typeface="Cambria Math" panose="02040503050406030204" pitchFamily="18" charset="0"/>
                        </a:rPr>
                        <m:t>+</m:t>
                      </m:r>
                      <m:r>
                        <m:rPr>
                          <m:sty m:val="p"/>
                        </m:rPr>
                        <a:rPr lang="en-US" altLang="zh-TW" sz="2400" b="0" i="0" smtClean="0">
                          <a:latin typeface="Cambria Math" panose="02040503050406030204" pitchFamily="18" charset="0"/>
                          <a:ea typeface="Cambria Math" panose="02040503050406030204" pitchFamily="18" charset="0"/>
                        </a:rPr>
                        <m:t>log</m:t>
                      </m:r>
                      <m:r>
                        <a:rPr lang="en-US" altLang="zh-TW" sz="2400" b="0" i="1" smtClean="0">
                          <a:latin typeface="Cambria Math" panose="02040503050406030204" pitchFamily="18" charset="0"/>
                          <a:ea typeface="Cambria Math" panose="02040503050406030204" pitchFamily="18" charset="0"/>
                        </a:rPr>
                        <m:t>⁡(</m:t>
                      </m:r>
                      <m:sSup>
                        <m:sSupPr>
                          <m:ctrlPr>
                            <a:rPr lang="en-US" altLang="zh-TW" sz="2400" i="1">
                              <a:latin typeface="Cambria Math" panose="02040503050406030204" pitchFamily="18" charset="0"/>
                              <a:ea typeface="Cambria Math" panose="02040503050406030204" pitchFamily="18" charset="0"/>
                            </a:rPr>
                          </m:ctrlPr>
                        </m:sSupPr>
                        <m:e>
                          <m:r>
                            <a:rPr lang="zh-TW" altLang="en-US" sz="2400" i="1">
                              <a:latin typeface="Cambria Math" panose="02040503050406030204" pitchFamily="18" charset="0"/>
                              <a:ea typeface="Cambria Math" panose="02040503050406030204" pitchFamily="18" charset="0"/>
                            </a:rPr>
                            <m:t>𝜎</m:t>
                          </m:r>
                        </m:e>
                        <m:sup>
                          <m:r>
                            <a:rPr lang="en-US" altLang="zh-TW" sz="2400" i="1">
                              <a:latin typeface="Cambria Math" panose="02040503050406030204" pitchFamily="18" charset="0"/>
                              <a:ea typeface="Cambria Math" panose="02040503050406030204" pitchFamily="18" charset="0"/>
                            </a:rPr>
                            <m:t>2</m:t>
                          </m:r>
                        </m:sup>
                      </m:sSup>
                      <m:r>
                        <a:rPr lang="en-US" altLang="zh-TW" sz="2400" b="0" i="1" smtClean="0">
                          <a:latin typeface="Cambria Math" panose="02040503050406030204" pitchFamily="18" charset="0"/>
                          <a:ea typeface="Cambria Math" panose="02040503050406030204" pitchFamily="18" charset="0"/>
                        </a:rPr>
                        <m:t>))</m:t>
                      </m:r>
                    </m:oMath>
                  </m:oMathPara>
                </a14:m>
                <a:endParaRPr lang="en-US" altLang="zh-TW" sz="2400" dirty="0"/>
              </a:p>
              <a:p>
                <a:pPr marL="0" indent="0" algn="just">
                  <a:buNone/>
                </a:pPr>
                <a:endParaRPr lang="zh-TW" altLang="en-US" dirty="0"/>
              </a:p>
            </p:txBody>
          </p:sp>
        </mc:Choice>
        <mc:Fallback xmlns="">
          <p:sp>
            <p:nvSpPr>
              <p:cNvPr id="3" name="內容版面配置區 2">
                <a:extLst>
                  <a:ext uri="{FF2B5EF4-FFF2-40B4-BE49-F238E27FC236}">
                    <a16:creationId xmlns:a16="http://schemas.microsoft.com/office/drawing/2014/main" id="{7D576020-A7A0-4CAB-8B80-DF98B51C8A73}"/>
                  </a:ext>
                </a:extLst>
              </p:cNvPr>
              <p:cNvSpPr>
                <a:spLocks noGrp="1" noRot="1" noChangeAspect="1" noMove="1" noResize="1" noEditPoints="1" noAdjustHandles="1" noChangeArrowheads="1" noChangeShapeType="1" noTextEdit="1"/>
              </p:cNvSpPr>
              <p:nvPr>
                <p:ph idx="1"/>
              </p:nvPr>
            </p:nvSpPr>
            <p:spPr>
              <a:blipFill>
                <a:blip r:embed="rId3"/>
                <a:stretch>
                  <a:fillRect l="-1043" t="-2241" r="-1159"/>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2F5A8895-E873-44A6-3F09-BD1202C1BE84}"/>
              </a:ext>
            </a:extLst>
          </p:cNvPr>
          <p:cNvSpPr>
            <a:spLocks noGrp="1"/>
          </p:cNvSpPr>
          <p:nvPr>
            <p:ph type="sldNum" sz="quarter" idx="12"/>
          </p:nvPr>
        </p:nvSpPr>
        <p:spPr/>
        <p:txBody>
          <a:bodyPr/>
          <a:lstStyle/>
          <a:p>
            <a:fld id="{C5AB2027-94D0-401C-99E4-4805D9E8684C}" type="slidenum">
              <a:rPr lang="zh-TW" altLang="en-US" smtClean="0"/>
              <a:t>11</a:t>
            </a:fld>
            <a:endParaRPr lang="zh-TW" altLang="en-US"/>
          </a:p>
        </p:txBody>
      </p:sp>
      <p:sp>
        <p:nvSpPr>
          <p:cNvPr id="5" name="標題 1">
            <a:extLst>
              <a:ext uri="{FF2B5EF4-FFF2-40B4-BE49-F238E27FC236}">
                <a16:creationId xmlns:a16="http://schemas.microsoft.com/office/drawing/2014/main" id="{F7A08183-7B43-E90D-3842-8E4E49361295}"/>
              </a:ext>
            </a:extLst>
          </p:cNvPr>
          <p:cNvSpPr txBox="1">
            <a:spLocks/>
          </p:cNvSpPr>
          <p:nvPr/>
        </p:nvSpPr>
        <p:spPr>
          <a:xfrm>
            <a:off x="1761940" y="246505"/>
            <a:ext cx="98399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b="1" dirty="0"/>
              <a:t>VAE (Variational Autoencoder)</a:t>
            </a:r>
            <a:endParaRPr lang="zh-TW" altLang="en-US" b="1" dirty="0"/>
          </a:p>
        </p:txBody>
      </p:sp>
      <p:grpSp>
        <p:nvGrpSpPr>
          <p:cNvPr id="6" name="群組 5">
            <a:extLst>
              <a:ext uri="{FF2B5EF4-FFF2-40B4-BE49-F238E27FC236}">
                <a16:creationId xmlns:a16="http://schemas.microsoft.com/office/drawing/2014/main" id="{327DDFC9-D375-1065-10D7-03F4EFCB8E2A}"/>
              </a:ext>
            </a:extLst>
          </p:cNvPr>
          <p:cNvGrpSpPr/>
          <p:nvPr/>
        </p:nvGrpSpPr>
        <p:grpSpPr>
          <a:xfrm>
            <a:off x="590100" y="394772"/>
            <a:ext cx="923740" cy="923740"/>
            <a:chOff x="419285" y="258948"/>
            <a:chExt cx="923740" cy="923740"/>
          </a:xfrm>
        </p:grpSpPr>
        <p:sp>
          <p:nvSpPr>
            <p:cNvPr id="7" name="任意多边形: 形状 21">
              <a:extLst>
                <a:ext uri="{FF2B5EF4-FFF2-40B4-BE49-F238E27FC236}">
                  <a16:creationId xmlns:a16="http://schemas.microsoft.com/office/drawing/2014/main" id="{D86D1FF1-B1BD-D785-7BC9-E8A4CF4C615D}"/>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a:ea typeface="微软雅黑"/>
                <a:cs typeface="+mn-cs"/>
              </a:endParaRPr>
            </a:p>
          </p:txBody>
        </p:sp>
        <p:sp>
          <p:nvSpPr>
            <p:cNvPr id="8" name="任意多边形: 形状 22">
              <a:extLst>
                <a:ext uri="{FF2B5EF4-FFF2-40B4-BE49-F238E27FC236}">
                  <a16:creationId xmlns:a16="http://schemas.microsoft.com/office/drawing/2014/main" id="{7E33CF46-3DFE-AA4C-2D37-F3E1C1DBAE70}"/>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solidFill>
              <a:srgbClr val="01A89E"/>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a:ea typeface="微软雅黑"/>
                <a:cs typeface="+mn-cs"/>
              </a:endParaRPr>
            </a:p>
          </p:txBody>
        </p:sp>
        <p:sp>
          <p:nvSpPr>
            <p:cNvPr id="9" name="文本框 23">
              <a:extLst>
                <a:ext uri="{FF2B5EF4-FFF2-40B4-BE49-F238E27FC236}">
                  <a16:creationId xmlns:a16="http://schemas.microsoft.com/office/drawing/2014/main" id="{CEF871CE-7671-F080-F34F-E444F3A3AB5B}"/>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defTabSz="457200"/>
              <a:r>
                <a:rPr lang="en-US" altLang="zh-CN" sz="4000" dirty="0">
                  <a:solidFill>
                    <a:srgbClr val="01A89E"/>
                  </a:solidFill>
                  <a:latin typeface="Century Gothic" panose="020B0502020202020204" pitchFamily="34" charset="0"/>
                  <a:ea typeface="微软雅黑"/>
                </a:rPr>
                <a:t>03</a:t>
              </a:r>
              <a:endParaRPr lang="zh-CN" altLang="en-US" sz="4000" dirty="0">
                <a:solidFill>
                  <a:srgbClr val="01A89E"/>
                </a:solidFill>
                <a:latin typeface="Century Gothic" panose="020B0502020202020204" pitchFamily="34" charset="0"/>
                <a:ea typeface="微软雅黑"/>
              </a:endParaRPr>
            </a:p>
          </p:txBody>
        </p:sp>
      </p:grpSp>
    </p:spTree>
    <p:extLst>
      <p:ext uri="{BB962C8B-B14F-4D97-AF65-F5344CB8AC3E}">
        <p14:creationId xmlns:p14="http://schemas.microsoft.com/office/powerpoint/2010/main" val="3507877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7D576020-A7A0-4CAB-8B80-DF98B51C8A73}"/>
                  </a:ext>
                </a:extLst>
              </p:cNvPr>
              <p:cNvSpPr>
                <a:spLocks noGrp="1"/>
              </p:cNvSpPr>
              <p:nvPr>
                <p:ph idx="1"/>
              </p:nvPr>
            </p:nvSpPr>
            <p:spPr/>
            <p:txBody>
              <a:bodyPr/>
              <a:lstStyle/>
              <a:p>
                <a:pPr algn="just"/>
                <a:r>
                  <a:rPr lang="en-US" altLang="zh-TW" dirty="0"/>
                  <a:t>Set the encoder as convolutional layers and the decoder as transposed convolutional layers</a:t>
                </a:r>
              </a:p>
              <a:p>
                <a:pPr algn="just"/>
                <a:r>
                  <a:rPr lang="en-US" altLang="zh-TW" dirty="0"/>
                  <a:t>Considers a larger scale trunk of data, thereby, can recognize a more complex sound structure.</a:t>
                </a:r>
              </a:p>
              <a:p>
                <a:pPr marL="0" indent="0" algn="ctr">
                  <a:lnSpc>
                    <a:spcPct val="150000"/>
                  </a:lnSpc>
                  <a:buNone/>
                </a:pPr>
                <a14:m>
                  <m:oMath xmlns:m="http://schemas.openxmlformats.org/officeDocument/2006/math">
                    <m:sSub>
                      <m:sSubPr>
                        <m:ctrlPr>
                          <a:rPr lang="en-US" altLang="zh-TW" sz="2400" i="1" smtClean="0">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ℒ</m:t>
                        </m:r>
                      </m:e>
                      <m:sub>
                        <m:r>
                          <a:rPr lang="en-US" altLang="zh-TW" sz="2400" b="0" i="1" smtClean="0">
                            <a:latin typeface="Cambria Math" panose="02040503050406030204" pitchFamily="18" charset="0"/>
                            <a:ea typeface="Cambria Math" panose="02040503050406030204" pitchFamily="18" charset="0"/>
                          </a:rPr>
                          <m:t>𝐶𝐴𝐸</m:t>
                        </m:r>
                      </m:sub>
                    </m:sSub>
                    <m:r>
                      <a:rPr lang="en-US" altLang="zh-TW" sz="2400" b="0" i="1" smtClean="0">
                        <a:latin typeface="Cambria Math" panose="02040503050406030204" pitchFamily="18" charset="0"/>
                        <a:ea typeface="Cambria Math" panose="02040503050406030204" pitchFamily="18" charset="0"/>
                      </a:rPr>
                      <m:t>=</m:t>
                    </m:r>
                    <m:sSup>
                      <m:sSupPr>
                        <m:ctrlPr>
                          <a:rPr lang="en-US" altLang="zh-TW" sz="2400" i="1">
                            <a:latin typeface="Cambria Math" panose="02040503050406030204" pitchFamily="18" charset="0"/>
                            <a:ea typeface="Cambria Math" panose="02040503050406030204" pitchFamily="18" charset="0"/>
                          </a:rPr>
                        </m:ctrlPr>
                      </m:sSupPr>
                      <m:e>
                        <m:sSub>
                          <m:sSubPr>
                            <m:ctrlPr>
                              <a:rPr lang="en-US" altLang="zh-TW" sz="2400" i="1">
                                <a:latin typeface="Cambria Math" panose="02040503050406030204" pitchFamily="18" charset="0"/>
                                <a:ea typeface="Cambria Math" panose="02040503050406030204" pitchFamily="18" charset="0"/>
                              </a:rPr>
                            </m:ctrlPr>
                          </m:sSubPr>
                          <m:e>
                            <m:d>
                              <m:dPr>
                                <m:begChr m:val="‖"/>
                                <m:endChr m:val="‖"/>
                                <m:ctrlPr>
                                  <a:rPr lang="en-US" altLang="zh-TW" sz="2400" i="1">
                                    <a:latin typeface="Cambria Math" panose="02040503050406030204" pitchFamily="18" charset="0"/>
                                    <a:ea typeface="Cambria Math" panose="02040503050406030204" pitchFamily="18" charset="0"/>
                                  </a:rPr>
                                </m:ctrlPr>
                              </m:dPr>
                              <m:e>
                                <m:r>
                                  <a:rPr lang="en-US" altLang="zh-TW" sz="2400" b="0" i="1" smtClean="0">
                                    <a:latin typeface="Cambria Math" panose="02040503050406030204" pitchFamily="18" charset="0"/>
                                    <a:ea typeface="Cambria Math" panose="02040503050406030204" pitchFamily="18" charset="0"/>
                                  </a:rPr>
                                  <m:t>𝑋</m:t>
                                </m:r>
                                <m:r>
                                  <a:rPr lang="en-US" altLang="zh-TW" sz="2400" i="1">
                                    <a:latin typeface="Cambria Math" panose="02040503050406030204" pitchFamily="18" charset="0"/>
                                  </a:rPr>
                                  <m:t>−</m:t>
                                </m:r>
                                <m:acc>
                                  <m:accPr>
                                    <m:chr m:val="̂"/>
                                    <m:ctrlPr>
                                      <a:rPr lang="en-US" altLang="zh-TW" sz="2400" i="1">
                                        <a:latin typeface="Cambria Math" panose="02040503050406030204" pitchFamily="18" charset="0"/>
                                      </a:rPr>
                                    </m:ctrlPr>
                                  </m:accPr>
                                  <m:e>
                                    <m:r>
                                      <a:rPr lang="en-US" altLang="zh-TW" sz="2400" b="0" i="1" smtClean="0">
                                        <a:latin typeface="Cambria Math" panose="02040503050406030204" pitchFamily="18" charset="0"/>
                                      </a:rPr>
                                      <m:t>𝑋</m:t>
                                    </m:r>
                                  </m:e>
                                </m:acc>
                              </m:e>
                            </m:d>
                          </m:e>
                          <m:sub>
                            <m:r>
                              <a:rPr lang="en-US" altLang="zh-TW" sz="2400" i="1">
                                <a:latin typeface="Cambria Math" panose="02040503050406030204" pitchFamily="18" charset="0"/>
                                <a:ea typeface="Cambria Math" panose="02040503050406030204" pitchFamily="18" charset="0"/>
                              </a:rPr>
                              <m:t>2</m:t>
                            </m:r>
                          </m:sub>
                        </m:sSub>
                      </m:e>
                      <m:sup>
                        <m:r>
                          <a:rPr lang="en-US" altLang="zh-TW" sz="2400" i="1">
                            <a:latin typeface="Cambria Math" panose="02040503050406030204" pitchFamily="18" charset="0"/>
                            <a:ea typeface="Cambria Math" panose="02040503050406030204" pitchFamily="18" charset="0"/>
                          </a:rPr>
                          <m:t>2</m:t>
                        </m:r>
                      </m:sup>
                    </m:sSup>
                    <m:r>
                      <a:rPr lang="en-US" altLang="zh-TW" sz="2400" b="0" i="1" smtClean="0">
                        <a:latin typeface="Cambria Math" panose="02040503050406030204" pitchFamily="18" charset="0"/>
                        <a:ea typeface="Cambria Math" panose="02040503050406030204" pitchFamily="18" charset="0"/>
                      </a:rPr>
                      <m:t>=</m:t>
                    </m:r>
                  </m:oMath>
                </a14:m>
                <a:r>
                  <a:rPr lang="en-US" altLang="zh-TW" sz="2400" dirty="0">
                    <a:ea typeface="Cambria Math" panose="02040503050406030204" pitchFamily="18" charset="0"/>
                  </a:rPr>
                  <a:t> </a:t>
                </a:r>
                <a14:m>
                  <m:oMath xmlns:m="http://schemas.openxmlformats.org/officeDocument/2006/math">
                    <m:sSup>
                      <m:sSupPr>
                        <m:ctrlPr>
                          <a:rPr lang="en-US" altLang="zh-TW" sz="2400" i="1">
                            <a:latin typeface="Cambria Math" panose="02040503050406030204" pitchFamily="18" charset="0"/>
                            <a:ea typeface="Cambria Math" panose="02040503050406030204" pitchFamily="18" charset="0"/>
                          </a:rPr>
                        </m:ctrlPr>
                      </m:sSupPr>
                      <m:e>
                        <m:sSub>
                          <m:sSubPr>
                            <m:ctrlPr>
                              <a:rPr lang="en-US" altLang="zh-TW" sz="2400" i="1">
                                <a:latin typeface="Cambria Math" panose="02040503050406030204" pitchFamily="18" charset="0"/>
                                <a:ea typeface="Cambria Math" panose="02040503050406030204" pitchFamily="18" charset="0"/>
                              </a:rPr>
                            </m:ctrlPr>
                          </m:sSubPr>
                          <m:e>
                            <m:d>
                              <m:dPr>
                                <m:begChr m:val="‖"/>
                                <m:endChr m:val="‖"/>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𝑋</m:t>
                                </m:r>
                                <m:r>
                                  <a:rPr lang="en-US" altLang="zh-TW" sz="2400" i="1">
                                    <a:latin typeface="Cambria Math" panose="02040503050406030204" pitchFamily="18" charset="0"/>
                                  </a:rPr>
                                  <m:t>−</m:t>
                                </m:r>
                                <m:r>
                                  <a:rPr lang="zh-TW" altLang="en-US" sz="2400" i="1" smtClean="0">
                                    <a:latin typeface="Cambria Math" panose="02040503050406030204" pitchFamily="18" charset="0"/>
                                  </a:rPr>
                                  <m:t>𝒟</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ℰ</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𝑋</m:t>
                                </m:r>
                                <m:r>
                                  <a:rPr lang="en-US" altLang="zh-TW" sz="2400" b="0" i="1" smtClean="0">
                                    <a:latin typeface="Cambria Math" panose="02040503050406030204" pitchFamily="18" charset="0"/>
                                    <a:ea typeface="Cambria Math" panose="02040503050406030204" pitchFamily="18" charset="0"/>
                                  </a:rPr>
                                  <m:t>))</m:t>
                                </m:r>
                              </m:e>
                            </m:d>
                          </m:e>
                          <m:sub>
                            <m:r>
                              <a:rPr lang="en-US" altLang="zh-TW" sz="2400" i="1">
                                <a:latin typeface="Cambria Math" panose="02040503050406030204" pitchFamily="18" charset="0"/>
                                <a:ea typeface="Cambria Math" panose="02040503050406030204" pitchFamily="18" charset="0"/>
                              </a:rPr>
                              <m:t>2</m:t>
                            </m:r>
                          </m:sub>
                        </m:sSub>
                      </m:e>
                      <m:sup>
                        <m:r>
                          <a:rPr lang="en-US" altLang="zh-TW" sz="2400" i="1">
                            <a:latin typeface="Cambria Math" panose="02040503050406030204" pitchFamily="18" charset="0"/>
                            <a:ea typeface="Cambria Math" panose="02040503050406030204" pitchFamily="18" charset="0"/>
                          </a:rPr>
                          <m:t>2</m:t>
                        </m:r>
                      </m:sup>
                    </m:sSup>
                  </m:oMath>
                </a14:m>
                <a:endParaRPr lang="en-US" altLang="zh-TW" sz="2400" dirty="0"/>
              </a:p>
              <a:p>
                <a:pPr marL="0" indent="0" algn="ctr">
                  <a:lnSpc>
                    <a:spcPct val="150000"/>
                  </a:lnSpc>
                  <a:buNone/>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𝑖𝑛𝑝𝑢𝑡</m:t>
                      </m:r>
                      <m:r>
                        <a:rPr lang="en-US" altLang="zh-TW" sz="2400" b="0" i="1" smtClean="0">
                          <a:latin typeface="Cambria Math" panose="02040503050406030204" pitchFamily="18" charset="0"/>
                        </a:rPr>
                        <m:t> </m:t>
                      </m:r>
                      <m:r>
                        <a:rPr lang="en-US" altLang="zh-TW" sz="2400" b="0" i="1" smtClean="0">
                          <a:latin typeface="Cambria Math" panose="02040503050406030204" pitchFamily="18" charset="0"/>
                        </a:rPr>
                        <m:t>𝑋</m:t>
                      </m:r>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1</m:t>
                                  </m:r>
                                </m:sub>
                              </m:sSub>
                            </m:e>
                            <m:sup>
                              <m:r>
                                <a:rPr lang="en-US" altLang="zh-TW" sz="2400" b="0" i="1" smtClean="0">
                                  <a:latin typeface="Cambria Math" panose="02040503050406030204" pitchFamily="18" charset="0"/>
                                </a:rPr>
                                <m:t>𝑇</m:t>
                              </m:r>
                            </m:sup>
                          </m:sSup>
                          <m:sSup>
                            <m:sSupPr>
                              <m:ctrlPr>
                                <a:rPr lang="en-US" altLang="zh-TW" sz="2400" i="1">
                                  <a:latin typeface="Cambria Math" panose="02040503050406030204" pitchFamily="18" charset="0"/>
                                </a:rPr>
                              </m:ctrlPr>
                            </m:sSup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2</m:t>
                                  </m:r>
                                </m:sub>
                              </m:sSub>
                            </m:e>
                            <m:sup>
                              <m:r>
                                <a:rPr lang="en-US" altLang="zh-TW" sz="2400" i="1">
                                  <a:latin typeface="Cambria Math" panose="02040503050406030204" pitchFamily="18" charset="0"/>
                                </a:rPr>
                                <m:t>𝑇</m:t>
                              </m:r>
                            </m:sup>
                          </m:sSup>
                          <m:r>
                            <a:rPr lang="en-US" altLang="zh-TW" sz="2400" b="0" i="1" smtClean="0">
                              <a:latin typeface="Cambria Math" panose="02040503050406030204" pitchFamily="18" charset="0"/>
                            </a:rPr>
                            <m:t>… </m:t>
                          </m:r>
                          <m:sSup>
                            <m:sSupPr>
                              <m:ctrlPr>
                                <a:rPr lang="en-US" altLang="zh-TW" sz="2400" i="1">
                                  <a:latin typeface="Cambria Math" panose="02040503050406030204" pitchFamily="18" charset="0"/>
                                </a:rPr>
                              </m:ctrlPr>
                            </m:sSup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𝑘</m:t>
                                  </m:r>
                                </m:sub>
                              </m:sSub>
                            </m:e>
                            <m:sup>
                              <m:r>
                                <a:rPr lang="en-US" altLang="zh-TW" sz="2400" i="1">
                                  <a:latin typeface="Cambria Math" panose="02040503050406030204" pitchFamily="18" charset="0"/>
                                </a:rPr>
                                <m:t>𝑇</m:t>
                              </m:r>
                            </m:sup>
                          </m:sSup>
                          <m:r>
                            <a:rPr lang="en-US" altLang="zh-TW" sz="2400" b="0" i="1" smtClean="0">
                              <a:latin typeface="Cambria Math" panose="02040503050406030204" pitchFamily="18" charset="0"/>
                            </a:rPr>
                            <m:t>]</m:t>
                          </m:r>
                        </m:e>
                        <m:sup>
                          <m:r>
                            <a:rPr lang="en-US" altLang="zh-TW" sz="2400" b="0" i="1" smtClean="0">
                              <a:latin typeface="Cambria Math" panose="02040503050406030204" pitchFamily="18" charset="0"/>
                            </a:rPr>
                            <m:t>𝑇</m:t>
                          </m:r>
                        </m:sup>
                      </m:sSup>
                      <m:r>
                        <a:rPr lang="en-US" altLang="zh-TW" sz="2400" b="0" i="1" smtClean="0">
                          <a:latin typeface="Cambria Math" panose="02040503050406030204" pitchFamily="18" charset="0"/>
                        </a:rPr>
                        <m:t>, </m:t>
                      </m:r>
                      <m:r>
                        <a:rPr lang="en-US" altLang="zh-TW" sz="2400" b="0" i="1" smtClean="0">
                          <a:latin typeface="Cambria Math" panose="02040503050406030204" pitchFamily="18" charset="0"/>
                        </a:rPr>
                        <m:t>𝑜𝑢𝑡𝑝𝑢𝑡</m:t>
                      </m:r>
                      <m:r>
                        <a:rPr lang="en-US" altLang="zh-TW" sz="2400" b="0" i="1" smtClean="0">
                          <a:latin typeface="Cambria Math" panose="02040503050406030204" pitchFamily="18" charset="0"/>
                        </a:rPr>
                        <m:t> </m:t>
                      </m:r>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𝑋</m:t>
                          </m:r>
                        </m:e>
                      </m:acc>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m:t>
                          </m:r>
                          <m:sSup>
                            <m:sSupPr>
                              <m:ctrlPr>
                                <a:rPr lang="en-US" altLang="zh-TW" i="1">
                                  <a:latin typeface="Cambria Math" panose="02040503050406030204" pitchFamily="18" charset="0"/>
                                </a:rPr>
                              </m:ctrlPr>
                            </m:sSupPr>
                            <m:e>
                              <m:sSub>
                                <m:sSubPr>
                                  <m:ctrlPr>
                                    <a:rPr lang="en-US" altLang="zh-TW" i="1">
                                      <a:latin typeface="Cambria Math" panose="02040503050406030204" pitchFamily="18" charset="0"/>
                                    </a:rPr>
                                  </m:ctrlPr>
                                </m:sSub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e>
                                <m:sub>
                                  <m:r>
                                    <a:rPr lang="en-US" altLang="zh-TW" i="1">
                                      <a:latin typeface="Cambria Math" panose="02040503050406030204" pitchFamily="18" charset="0"/>
                                    </a:rPr>
                                    <m:t>1</m:t>
                                  </m:r>
                                </m:sub>
                              </m:sSub>
                            </m:e>
                            <m:sup>
                              <m:r>
                                <a:rPr lang="en-US" altLang="zh-TW" i="1">
                                  <a:latin typeface="Cambria Math" panose="02040503050406030204" pitchFamily="18" charset="0"/>
                                </a:rPr>
                                <m:t>𝑇</m:t>
                              </m:r>
                            </m:sup>
                          </m:sSup>
                          <m:sSup>
                            <m:sSupPr>
                              <m:ctrlPr>
                                <a:rPr lang="en-US" altLang="zh-TW" i="1">
                                  <a:latin typeface="Cambria Math" panose="02040503050406030204" pitchFamily="18" charset="0"/>
                                </a:rPr>
                              </m:ctrlPr>
                            </m:sSupPr>
                            <m:e>
                              <m:sSub>
                                <m:sSubPr>
                                  <m:ctrlPr>
                                    <a:rPr lang="en-US" altLang="zh-TW" i="1">
                                      <a:latin typeface="Cambria Math" panose="02040503050406030204" pitchFamily="18" charset="0"/>
                                    </a:rPr>
                                  </m:ctrlPr>
                                </m:sSub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e>
                                <m:sub>
                                  <m:r>
                                    <a:rPr lang="en-US" altLang="zh-TW" i="1">
                                      <a:latin typeface="Cambria Math" panose="02040503050406030204" pitchFamily="18" charset="0"/>
                                    </a:rPr>
                                    <m:t>2</m:t>
                                  </m:r>
                                </m:sub>
                              </m:sSub>
                            </m:e>
                            <m:sup>
                              <m:r>
                                <a:rPr lang="en-US" altLang="zh-TW" i="1">
                                  <a:latin typeface="Cambria Math" panose="02040503050406030204" pitchFamily="18" charset="0"/>
                                </a:rPr>
                                <m:t>𝑇</m:t>
                              </m:r>
                            </m:sup>
                          </m:sSup>
                          <m:r>
                            <a:rPr lang="en-US" altLang="zh-TW" i="1">
                              <a:latin typeface="Cambria Math" panose="02040503050406030204" pitchFamily="18" charset="0"/>
                            </a:rPr>
                            <m:t>… </m:t>
                          </m:r>
                          <m:sSup>
                            <m:sSupPr>
                              <m:ctrlPr>
                                <a:rPr lang="en-US" altLang="zh-TW" i="1">
                                  <a:latin typeface="Cambria Math" panose="02040503050406030204" pitchFamily="18" charset="0"/>
                                </a:rPr>
                              </m:ctrlPr>
                            </m:sSupPr>
                            <m:e>
                              <m:sSub>
                                <m:sSubPr>
                                  <m:ctrlPr>
                                    <a:rPr lang="en-US" altLang="zh-TW" i="1">
                                      <a:latin typeface="Cambria Math" panose="02040503050406030204" pitchFamily="18" charset="0"/>
                                    </a:rPr>
                                  </m:ctrlPr>
                                </m:sSub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e>
                                <m:sub>
                                  <m:r>
                                    <a:rPr lang="en-US" altLang="zh-TW" i="1">
                                      <a:latin typeface="Cambria Math" panose="02040503050406030204" pitchFamily="18" charset="0"/>
                                    </a:rPr>
                                    <m:t>𝑘</m:t>
                                  </m:r>
                                </m:sub>
                              </m:sSub>
                            </m:e>
                            <m:sup>
                              <m:r>
                                <a:rPr lang="en-US" altLang="zh-TW" i="1">
                                  <a:latin typeface="Cambria Math" panose="02040503050406030204" pitchFamily="18" charset="0"/>
                                </a:rPr>
                                <m:t>𝑇</m:t>
                              </m:r>
                            </m:sup>
                          </m:sSup>
                          <m:r>
                            <a:rPr lang="en-US" altLang="zh-TW" i="1">
                              <a:latin typeface="Cambria Math" panose="02040503050406030204" pitchFamily="18" charset="0"/>
                            </a:rPr>
                            <m:t>]</m:t>
                          </m:r>
                        </m:e>
                        <m:sup>
                          <m:r>
                            <a:rPr lang="en-US" altLang="zh-TW" i="1">
                              <a:latin typeface="Cambria Math" panose="02040503050406030204" pitchFamily="18" charset="0"/>
                            </a:rPr>
                            <m:t>𝑇</m:t>
                          </m:r>
                        </m:sup>
                      </m:sSup>
                    </m:oMath>
                  </m:oMathPara>
                </a14:m>
                <a:endParaRPr lang="zh-TW" altLang="en-US" dirty="0"/>
              </a:p>
            </p:txBody>
          </p:sp>
        </mc:Choice>
        <mc:Fallback xmlns="">
          <p:sp>
            <p:nvSpPr>
              <p:cNvPr id="3" name="內容版面配置區 2">
                <a:extLst>
                  <a:ext uri="{FF2B5EF4-FFF2-40B4-BE49-F238E27FC236}">
                    <a16:creationId xmlns:a16="http://schemas.microsoft.com/office/drawing/2014/main" id="{7D576020-A7A0-4CAB-8B80-DF98B51C8A73}"/>
                  </a:ext>
                </a:extLst>
              </p:cNvPr>
              <p:cNvSpPr>
                <a:spLocks noGrp="1" noRot="1" noChangeAspect="1" noMove="1" noResize="1" noEditPoints="1" noAdjustHandles="1" noChangeArrowheads="1" noChangeShapeType="1" noTextEdit="1"/>
              </p:cNvSpPr>
              <p:nvPr>
                <p:ph idx="1"/>
              </p:nvPr>
            </p:nvSpPr>
            <p:spPr>
              <a:blipFill>
                <a:blip r:embed="rId3"/>
                <a:stretch>
                  <a:fillRect l="-1043" t="-2241" r="-1159"/>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D45D15D3-F648-6B0D-326D-07B13889409D}"/>
              </a:ext>
            </a:extLst>
          </p:cNvPr>
          <p:cNvSpPr>
            <a:spLocks noGrp="1"/>
          </p:cNvSpPr>
          <p:nvPr>
            <p:ph type="sldNum" sz="quarter" idx="12"/>
          </p:nvPr>
        </p:nvSpPr>
        <p:spPr/>
        <p:txBody>
          <a:bodyPr/>
          <a:lstStyle/>
          <a:p>
            <a:fld id="{C5AB2027-94D0-401C-99E4-4805D9E8684C}" type="slidenum">
              <a:rPr lang="zh-TW" altLang="en-US" smtClean="0"/>
              <a:t>12</a:t>
            </a:fld>
            <a:endParaRPr lang="zh-TW" altLang="en-US"/>
          </a:p>
        </p:txBody>
      </p:sp>
      <p:sp>
        <p:nvSpPr>
          <p:cNvPr id="7" name="標題 1">
            <a:extLst>
              <a:ext uri="{FF2B5EF4-FFF2-40B4-BE49-F238E27FC236}">
                <a16:creationId xmlns:a16="http://schemas.microsoft.com/office/drawing/2014/main" id="{8BB38616-60E8-B79E-F0CD-13EF481B66F1}"/>
              </a:ext>
            </a:extLst>
          </p:cNvPr>
          <p:cNvSpPr txBox="1">
            <a:spLocks/>
          </p:cNvSpPr>
          <p:nvPr/>
        </p:nvSpPr>
        <p:spPr>
          <a:xfrm>
            <a:off x="1761940" y="246505"/>
            <a:ext cx="98399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b="1" dirty="0"/>
              <a:t>CAE (Convolutional Autoencoder)</a:t>
            </a:r>
            <a:endParaRPr lang="zh-TW" altLang="en-US" b="1" dirty="0"/>
          </a:p>
        </p:txBody>
      </p:sp>
      <p:grpSp>
        <p:nvGrpSpPr>
          <p:cNvPr id="8" name="群組 7">
            <a:extLst>
              <a:ext uri="{FF2B5EF4-FFF2-40B4-BE49-F238E27FC236}">
                <a16:creationId xmlns:a16="http://schemas.microsoft.com/office/drawing/2014/main" id="{3E205C9B-A7B3-AB5B-593D-187EF00D3B50}"/>
              </a:ext>
            </a:extLst>
          </p:cNvPr>
          <p:cNvGrpSpPr/>
          <p:nvPr/>
        </p:nvGrpSpPr>
        <p:grpSpPr>
          <a:xfrm>
            <a:off x="590100" y="394772"/>
            <a:ext cx="923740" cy="923740"/>
            <a:chOff x="419285" y="258948"/>
            <a:chExt cx="923740" cy="923740"/>
          </a:xfrm>
        </p:grpSpPr>
        <p:sp>
          <p:nvSpPr>
            <p:cNvPr id="9" name="任意多边形: 形状 21">
              <a:extLst>
                <a:ext uri="{FF2B5EF4-FFF2-40B4-BE49-F238E27FC236}">
                  <a16:creationId xmlns:a16="http://schemas.microsoft.com/office/drawing/2014/main" id="{164DE90C-6C9C-E72B-C392-70D1996AABDF}"/>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a:ea typeface="微软雅黑"/>
                <a:cs typeface="+mn-cs"/>
              </a:endParaRPr>
            </a:p>
          </p:txBody>
        </p:sp>
        <p:sp>
          <p:nvSpPr>
            <p:cNvPr id="10" name="任意多边形: 形状 22">
              <a:extLst>
                <a:ext uri="{FF2B5EF4-FFF2-40B4-BE49-F238E27FC236}">
                  <a16:creationId xmlns:a16="http://schemas.microsoft.com/office/drawing/2014/main" id="{4AE659A9-678A-9D20-B858-45D86323EFEA}"/>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solidFill>
              <a:srgbClr val="01A89E"/>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a:ea typeface="微软雅黑"/>
                <a:cs typeface="+mn-cs"/>
              </a:endParaRPr>
            </a:p>
          </p:txBody>
        </p:sp>
        <p:sp>
          <p:nvSpPr>
            <p:cNvPr id="11" name="文本框 23">
              <a:extLst>
                <a:ext uri="{FF2B5EF4-FFF2-40B4-BE49-F238E27FC236}">
                  <a16:creationId xmlns:a16="http://schemas.microsoft.com/office/drawing/2014/main" id="{840041D8-2F1B-6ED8-EB75-463097D2FC3E}"/>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defTabSz="457200"/>
              <a:r>
                <a:rPr lang="en-US" altLang="zh-CN" sz="4000" dirty="0">
                  <a:solidFill>
                    <a:srgbClr val="01A89E"/>
                  </a:solidFill>
                  <a:latin typeface="Century Gothic" panose="020B0502020202020204" pitchFamily="34" charset="0"/>
                  <a:ea typeface="微软雅黑"/>
                </a:rPr>
                <a:t>03</a:t>
              </a:r>
              <a:endParaRPr lang="zh-CN" altLang="en-US" sz="4000" dirty="0">
                <a:solidFill>
                  <a:srgbClr val="01A89E"/>
                </a:solidFill>
                <a:latin typeface="Century Gothic" panose="020B0502020202020204" pitchFamily="34" charset="0"/>
                <a:ea typeface="微软雅黑"/>
              </a:endParaRPr>
            </a:p>
          </p:txBody>
        </p:sp>
      </p:grpSp>
    </p:spTree>
    <p:extLst>
      <p:ext uri="{BB962C8B-B14F-4D97-AF65-F5344CB8AC3E}">
        <p14:creationId xmlns:p14="http://schemas.microsoft.com/office/powerpoint/2010/main" val="1271743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7D576020-A7A0-4CAB-8B80-DF98B51C8A73}"/>
              </a:ext>
            </a:extLst>
          </p:cNvPr>
          <p:cNvSpPr>
            <a:spLocks noGrp="1"/>
          </p:cNvSpPr>
          <p:nvPr>
            <p:ph idx="1"/>
          </p:nvPr>
        </p:nvSpPr>
        <p:spPr>
          <a:xfrm>
            <a:off x="838200" y="1825625"/>
            <a:ext cx="4922520" cy="4351338"/>
          </a:xfrm>
        </p:spPr>
        <p:txBody>
          <a:bodyPr/>
          <a:lstStyle/>
          <a:p>
            <a:pPr algn="just">
              <a:lnSpc>
                <a:spcPts val="3500"/>
              </a:lnSpc>
            </a:pPr>
            <a:r>
              <a:rPr lang="en-US" altLang="zh-TW" dirty="0"/>
              <a:t>CVAE is a combination of CAE and VAE, hence the model can get the advantages of both CAE and VAE.</a:t>
            </a:r>
          </a:p>
          <a:p>
            <a:pPr algn="just">
              <a:lnSpc>
                <a:spcPts val="3500"/>
              </a:lnSpc>
            </a:pPr>
            <a:r>
              <a:rPr lang="en-US" altLang="zh-TW" dirty="0"/>
              <a:t>It is constructed by placing a fully-connected VAE (FC VAE), between the encoder and the decoder of the CAE.</a:t>
            </a:r>
          </a:p>
          <a:p>
            <a:pPr algn="just">
              <a:lnSpc>
                <a:spcPts val="3500"/>
              </a:lnSpc>
            </a:pPr>
            <a:endParaRPr lang="zh-TW" altLang="en-US" dirty="0"/>
          </a:p>
        </p:txBody>
      </p:sp>
      <p:pic>
        <p:nvPicPr>
          <p:cNvPr id="5" name="圖片 4">
            <a:extLst>
              <a:ext uri="{FF2B5EF4-FFF2-40B4-BE49-F238E27FC236}">
                <a16:creationId xmlns:a16="http://schemas.microsoft.com/office/drawing/2014/main" id="{6B6381E0-094B-46B4-9BE6-20EB6AF889E6}"/>
              </a:ext>
            </a:extLst>
          </p:cNvPr>
          <p:cNvPicPr>
            <a:picLocks noChangeAspect="1"/>
          </p:cNvPicPr>
          <p:nvPr/>
        </p:nvPicPr>
        <p:blipFill>
          <a:blip r:embed="rId3"/>
          <a:stretch>
            <a:fillRect/>
          </a:stretch>
        </p:blipFill>
        <p:spPr>
          <a:xfrm>
            <a:off x="6431282" y="1976918"/>
            <a:ext cx="4948734" cy="3153881"/>
          </a:xfrm>
          <a:prstGeom prst="rect">
            <a:avLst/>
          </a:prstGeom>
        </p:spPr>
      </p:pic>
      <p:sp>
        <p:nvSpPr>
          <p:cNvPr id="4" name="投影片編號版面配置區 3">
            <a:extLst>
              <a:ext uri="{FF2B5EF4-FFF2-40B4-BE49-F238E27FC236}">
                <a16:creationId xmlns:a16="http://schemas.microsoft.com/office/drawing/2014/main" id="{C2B3D487-A676-8697-4B3F-621D123C4203}"/>
              </a:ext>
            </a:extLst>
          </p:cNvPr>
          <p:cNvSpPr>
            <a:spLocks noGrp="1"/>
          </p:cNvSpPr>
          <p:nvPr>
            <p:ph type="sldNum" sz="quarter" idx="12"/>
          </p:nvPr>
        </p:nvSpPr>
        <p:spPr/>
        <p:txBody>
          <a:bodyPr/>
          <a:lstStyle/>
          <a:p>
            <a:fld id="{C5AB2027-94D0-401C-99E4-4805D9E8684C}" type="slidenum">
              <a:rPr lang="zh-TW" altLang="en-US" smtClean="0"/>
              <a:t>13</a:t>
            </a:fld>
            <a:endParaRPr lang="zh-TW" altLang="en-US"/>
          </a:p>
        </p:txBody>
      </p:sp>
      <p:sp>
        <p:nvSpPr>
          <p:cNvPr id="6" name="標題 1">
            <a:extLst>
              <a:ext uri="{FF2B5EF4-FFF2-40B4-BE49-F238E27FC236}">
                <a16:creationId xmlns:a16="http://schemas.microsoft.com/office/drawing/2014/main" id="{84913052-C8C1-444D-7568-35B97C0E0B7E}"/>
              </a:ext>
            </a:extLst>
          </p:cNvPr>
          <p:cNvSpPr txBox="1">
            <a:spLocks/>
          </p:cNvSpPr>
          <p:nvPr/>
        </p:nvSpPr>
        <p:spPr>
          <a:xfrm>
            <a:off x="1761940" y="246505"/>
            <a:ext cx="98399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b="1" dirty="0"/>
              <a:t>CVAE (CAE + VAE)</a:t>
            </a:r>
            <a:endParaRPr lang="zh-TW" altLang="en-US" b="1" dirty="0"/>
          </a:p>
        </p:txBody>
      </p:sp>
      <p:grpSp>
        <p:nvGrpSpPr>
          <p:cNvPr id="7" name="群組 6">
            <a:extLst>
              <a:ext uri="{FF2B5EF4-FFF2-40B4-BE49-F238E27FC236}">
                <a16:creationId xmlns:a16="http://schemas.microsoft.com/office/drawing/2014/main" id="{56BBF8BB-3F0F-8ED4-5A8A-82AFBF68AC65}"/>
              </a:ext>
            </a:extLst>
          </p:cNvPr>
          <p:cNvGrpSpPr/>
          <p:nvPr/>
        </p:nvGrpSpPr>
        <p:grpSpPr>
          <a:xfrm>
            <a:off x="590100" y="394772"/>
            <a:ext cx="923740" cy="923740"/>
            <a:chOff x="419285" y="258948"/>
            <a:chExt cx="923740" cy="923740"/>
          </a:xfrm>
        </p:grpSpPr>
        <p:sp>
          <p:nvSpPr>
            <p:cNvPr id="8" name="任意多边形: 形状 21">
              <a:extLst>
                <a:ext uri="{FF2B5EF4-FFF2-40B4-BE49-F238E27FC236}">
                  <a16:creationId xmlns:a16="http://schemas.microsoft.com/office/drawing/2014/main" id="{2E0B7FCD-20C5-88FA-5D6B-0C40E31DCAF1}"/>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a:ea typeface="微软雅黑"/>
                <a:cs typeface="+mn-cs"/>
              </a:endParaRPr>
            </a:p>
          </p:txBody>
        </p:sp>
        <p:sp>
          <p:nvSpPr>
            <p:cNvPr id="9" name="任意多边形: 形状 22">
              <a:extLst>
                <a:ext uri="{FF2B5EF4-FFF2-40B4-BE49-F238E27FC236}">
                  <a16:creationId xmlns:a16="http://schemas.microsoft.com/office/drawing/2014/main" id="{AA7195FB-B13C-B3DB-C0CB-9C0F6CAC22F8}"/>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solidFill>
              <a:srgbClr val="01A89E"/>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a:ea typeface="微软雅黑"/>
                <a:cs typeface="+mn-cs"/>
              </a:endParaRPr>
            </a:p>
          </p:txBody>
        </p:sp>
        <p:sp>
          <p:nvSpPr>
            <p:cNvPr id="10" name="文本框 23">
              <a:extLst>
                <a:ext uri="{FF2B5EF4-FFF2-40B4-BE49-F238E27FC236}">
                  <a16:creationId xmlns:a16="http://schemas.microsoft.com/office/drawing/2014/main" id="{CAE4A5D1-2EF2-7955-30D9-44A4F5607E8E}"/>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defTabSz="457200"/>
              <a:r>
                <a:rPr lang="en-US" altLang="zh-CN" sz="4000" dirty="0">
                  <a:solidFill>
                    <a:srgbClr val="01A89E"/>
                  </a:solidFill>
                  <a:latin typeface="Century Gothic" panose="020B0502020202020204" pitchFamily="34" charset="0"/>
                  <a:ea typeface="微软雅黑"/>
                </a:rPr>
                <a:t>03</a:t>
              </a:r>
              <a:endParaRPr lang="zh-CN" altLang="en-US" sz="4000" dirty="0">
                <a:solidFill>
                  <a:srgbClr val="01A89E"/>
                </a:solidFill>
                <a:latin typeface="Century Gothic" panose="020B0502020202020204" pitchFamily="34" charset="0"/>
                <a:ea typeface="微软雅黑"/>
              </a:endParaRPr>
            </a:p>
          </p:txBody>
        </p:sp>
      </p:grpSp>
    </p:spTree>
    <p:extLst>
      <p:ext uri="{BB962C8B-B14F-4D97-AF65-F5344CB8AC3E}">
        <p14:creationId xmlns:p14="http://schemas.microsoft.com/office/powerpoint/2010/main" val="979147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7D576020-A7A0-4CAB-8B80-DF98B51C8A73}"/>
                  </a:ext>
                </a:extLst>
              </p:cNvPr>
              <p:cNvSpPr>
                <a:spLocks noGrp="1"/>
              </p:cNvSpPr>
              <p:nvPr>
                <p:ph idx="1"/>
              </p:nvPr>
            </p:nvSpPr>
            <p:spPr>
              <a:xfrm>
                <a:off x="838200" y="1825625"/>
                <a:ext cx="10515600" cy="4351338"/>
              </a:xfrm>
            </p:spPr>
            <p:txBody>
              <a:bodyPr/>
              <a:lstStyle/>
              <a:p>
                <a:pPr algn="just">
                  <a:lnSpc>
                    <a:spcPts val="3500"/>
                  </a:lnSpc>
                </a:pPr>
                <a:r>
                  <a:rPr lang="en-US" altLang="zh-TW" dirty="0"/>
                  <a:t>CVAE can learn the statistics of many frames, it is expected to captures complex features of sound.</a:t>
                </a:r>
              </a:p>
              <a:p>
                <a:pPr algn="just">
                  <a:lnSpc>
                    <a:spcPts val="3500"/>
                  </a:lnSpc>
                </a:pPr>
                <a:r>
                  <a:rPr lang="en-US" altLang="zh-TW" dirty="0"/>
                  <a:t>The loss function consists of two parts: the reconstruction error and the </a:t>
                </a:r>
                <a:r>
                  <a:rPr lang="en-US" altLang="zh-TW" dirty="0" err="1"/>
                  <a:t>Kullback-Leibler</a:t>
                </a:r>
                <a:r>
                  <a:rPr lang="en-US" altLang="zh-TW" dirty="0"/>
                  <a:t> divergence </a:t>
                </a:r>
                <a14:m>
                  <m:oMath xmlns:m="http://schemas.openxmlformats.org/officeDocument/2006/math">
                    <m:sSub>
                      <m:sSubPr>
                        <m:ctrlPr>
                          <a:rPr lang="en-US" altLang="zh-TW" sz="2800" b="0" i="1" smtClean="0">
                            <a:latin typeface="Cambria Math" panose="02040503050406030204" pitchFamily="18" charset="0"/>
                            <a:ea typeface="Cambria Math" panose="02040503050406030204" pitchFamily="18" charset="0"/>
                          </a:rPr>
                        </m:ctrlPr>
                      </m:sSubPr>
                      <m:e>
                        <m:r>
                          <a:rPr lang="en-US" altLang="zh-TW" sz="2800" b="0" i="1" smtClean="0">
                            <a:latin typeface="Cambria Math" panose="02040503050406030204" pitchFamily="18" charset="0"/>
                            <a:ea typeface="Cambria Math" panose="02040503050406030204" pitchFamily="18" charset="0"/>
                          </a:rPr>
                          <m:t>𝐷</m:t>
                        </m:r>
                      </m:e>
                      <m:sub>
                        <m:r>
                          <a:rPr lang="en-US" altLang="zh-TW" sz="2800" b="0" i="1" smtClean="0">
                            <a:latin typeface="Cambria Math" panose="02040503050406030204" pitchFamily="18" charset="0"/>
                            <a:ea typeface="Cambria Math" panose="02040503050406030204" pitchFamily="18" charset="0"/>
                          </a:rPr>
                          <m:t>𝐾𝐿</m:t>
                        </m:r>
                      </m:sub>
                    </m:sSub>
                    <m:r>
                      <a:rPr lang="en-US" altLang="zh-TW" sz="2800" b="0" i="1" smtClean="0">
                        <a:latin typeface="Cambria Math" panose="02040503050406030204" pitchFamily="18" charset="0"/>
                        <a:ea typeface="Cambria Math" panose="02040503050406030204" pitchFamily="18" charset="0"/>
                      </a:rPr>
                      <m:t> </m:t>
                    </m:r>
                  </m:oMath>
                </a14:m>
                <a:r>
                  <a:rPr lang="en-US" altLang="zh-TW" dirty="0"/>
                  <a:t>:</a:t>
                </a:r>
              </a:p>
              <a:p>
                <a:pPr marL="0" indent="0" algn="just">
                  <a:lnSpc>
                    <a:spcPct val="150000"/>
                  </a:lnSpc>
                  <a:buNone/>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ℒ</m:t>
                          </m:r>
                        </m:e>
                        <m:sub>
                          <m:r>
                            <a:rPr lang="en-US" altLang="zh-TW" sz="2400" b="0" i="1" smtClean="0">
                              <a:latin typeface="Cambria Math" panose="02040503050406030204" pitchFamily="18" charset="0"/>
                              <a:ea typeface="Cambria Math" panose="02040503050406030204" pitchFamily="18" charset="0"/>
                            </a:rPr>
                            <m:t>𝐶𝑉𝐴𝐸</m:t>
                          </m:r>
                        </m:sub>
                      </m:sSub>
                      <m:r>
                        <a:rPr lang="en-US" altLang="zh-TW" sz="2400" b="0" i="1" smtClean="0">
                          <a:latin typeface="Cambria Math" panose="02040503050406030204" pitchFamily="18" charset="0"/>
                          <a:ea typeface="Cambria Math" panose="02040503050406030204" pitchFamily="18" charset="0"/>
                        </a:rPr>
                        <m:t>=</m:t>
                      </m:r>
                      <m:sSup>
                        <m:sSupPr>
                          <m:ctrlPr>
                            <a:rPr lang="en-US" altLang="zh-TW" sz="2400" i="1">
                              <a:latin typeface="Cambria Math" panose="02040503050406030204" pitchFamily="18" charset="0"/>
                              <a:ea typeface="Cambria Math" panose="02040503050406030204" pitchFamily="18" charset="0"/>
                            </a:rPr>
                          </m:ctrlPr>
                        </m:sSupPr>
                        <m:e>
                          <m:sSub>
                            <m:sSubPr>
                              <m:ctrlPr>
                                <a:rPr lang="en-US" altLang="zh-TW" sz="2400" i="1">
                                  <a:latin typeface="Cambria Math" panose="02040503050406030204" pitchFamily="18" charset="0"/>
                                  <a:ea typeface="Cambria Math" panose="02040503050406030204" pitchFamily="18" charset="0"/>
                                </a:rPr>
                              </m:ctrlPr>
                            </m:sSubPr>
                            <m:e>
                              <m:d>
                                <m:dPr>
                                  <m:begChr m:val="‖"/>
                                  <m:endChr m:val="‖"/>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𝑋</m:t>
                                  </m:r>
                                  <m:r>
                                    <a:rPr lang="en-US" altLang="zh-TW" sz="2400" i="1">
                                      <a:latin typeface="Cambria Math" panose="02040503050406030204" pitchFamily="18" charset="0"/>
                                    </a:rPr>
                                    <m:t>−</m:t>
                                  </m:r>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𝑋</m:t>
                                      </m:r>
                                    </m:e>
                                  </m:acc>
                                </m:e>
                              </m:d>
                            </m:e>
                            <m:sub>
                              <m:r>
                                <a:rPr lang="en-US" altLang="zh-TW" sz="2400" i="1">
                                  <a:latin typeface="Cambria Math" panose="02040503050406030204" pitchFamily="18" charset="0"/>
                                  <a:ea typeface="Cambria Math" panose="02040503050406030204" pitchFamily="18" charset="0"/>
                                </a:rPr>
                                <m:t>2</m:t>
                              </m:r>
                            </m:sub>
                          </m:sSub>
                        </m:e>
                        <m:sup>
                          <m:r>
                            <a:rPr lang="en-US" altLang="zh-TW" sz="2400" i="1">
                              <a:latin typeface="Cambria Math" panose="02040503050406030204" pitchFamily="18" charset="0"/>
                              <a:ea typeface="Cambria Math" panose="02040503050406030204" pitchFamily="18" charset="0"/>
                            </a:rPr>
                            <m:t>2</m:t>
                          </m:r>
                        </m:sup>
                      </m:sSup>
                      <m:r>
                        <a:rPr lang="en-US" altLang="zh-TW" sz="2400" b="0" i="1" smtClean="0">
                          <a:latin typeface="Cambria Math" panose="02040503050406030204" pitchFamily="18" charset="0"/>
                          <a:ea typeface="Cambria Math" panose="02040503050406030204" pitchFamily="18" charset="0"/>
                        </a:rPr>
                        <m:t>+</m:t>
                      </m:r>
                      <m:r>
                        <a:rPr lang="zh-TW" altLang="en-US" sz="2400" b="0" i="1" smtClean="0">
                          <a:latin typeface="Cambria Math" panose="02040503050406030204" pitchFamily="18" charset="0"/>
                          <a:ea typeface="Cambria Math" panose="02040503050406030204" pitchFamily="18" charset="0"/>
                        </a:rPr>
                        <m:t>𝛼</m:t>
                      </m:r>
                      <m:sSub>
                        <m:sSubPr>
                          <m:ctrlPr>
                            <a:rPr lang="en-US" altLang="zh-TW" sz="2400" b="0" i="1" smtClean="0">
                              <a:latin typeface="Cambria Math" panose="02040503050406030204" pitchFamily="18" charset="0"/>
                              <a:ea typeface="Cambria Math" panose="02040503050406030204" pitchFamily="18" charset="0"/>
                            </a:rPr>
                          </m:ctrlPr>
                        </m:sSubPr>
                        <m:e>
                          <m:r>
                            <a:rPr lang="en-US" altLang="zh-TW" sz="2400" b="0" i="1" smtClean="0">
                              <a:latin typeface="Cambria Math" panose="02040503050406030204" pitchFamily="18" charset="0"/>
                              <a:ea typeface="Cambria Math" panose="02040503050406030204" pitchFamily="18" charset="0"/>
                            </a:rPr>
                            <m:t>𝐷</m:t>
                          </m:r>
                        </m:e>
                        <m:sub>
                          <m:r>
                            <a:rPr lang="en-US" altLang="zh-TW" sz="2400" b="0" i="1" smtClean="0">
                              <a:latin typeface="Cambria Math" panose="02040503050406030204" pitchFamily="18" charset="0"/>
                              <a:ea typeface="Cambria Math" panose="02040503050406030204" pitchFamily="18" charset="0"/>
                            </a:rPr>
                            <m:t>𝐾𝐿</m:t>
                          </m:r>
                        </m:sub>
                      </m:sSub>
                    </m:oMath>
                  </m:oMathPara>
                </a14:m>
                <a:endParaRPr lang="en-US" altLang="zh-TW" sz="2400" dirty="0"/>
              </a:p>
              <a:p>
                <a:pPr marL="0" indent="0" algn="just">
                  <a:lnSpc>
                    <a:spcPct val="100000"/>
                  </a:lnSpc>
                  <a:buNone/>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ea typeface="Cambria Math" panose="02040503050406030204" pitchFamily="18" charset="0"/>
                            </a:rPr>
                          </m:ctrlPr>
                        </m:sSubPr>
                        <m:e>
                          <m:r>
                            <a:rPr lang="en-US" altLang="zh-TW" sz="2400" b="0" i="1" smtClean="0">
                              <a:latin typeface="Cambria Math" panose="02040503050406030204" pitchFamily="18" charset="0"/>
                              <a:ea typeface="Cambria Math" panose="02040503050406030204" pitchFamily="18" charset="0"/>
                            </a:rPr>
                            <m:t>𝐷</m:t>
                          </m:r>
                        </m:e>
                        <m:sub>
                          <m:r>
                            <a:rPr lang="en-US" altLang="zh-TW" sz="2400" b="0" i="1" smtClean="0">
                              <a:latin typeface="Cambria Math" panose="02040503050406030204" pitchFamily="18" charset="0"/>
                              <a:ea typeface="Cambria Math" panose="02040503050406030204" pitchFamily="18" charset="0"/>
                            </a:rPr>
                            <m:t>𝐾𝐿</m:t>
                          </m:r>
                        </m:sub>
                      </m:sSub>
                      <m:r>
                        <a:rPr lang="en-US" altLang="zh-TW" sz="2400" b="0" i="1" smtClean="0">
                          <a:latin typeface="Cambria Math" panose="02040503050406030204" pitchFamily="18" charset="0"/>
                          <a:ea typeface="Cambria Math" panose="02040503050406030204" pitchFamily="18" charset="0"/>
                        </a:rPr>
                        <m:t>=−</m:t>
                      </m:r>
                      <m:f>
                        <m:fPr>
                          <m:ctrlPr>
                            <a:rPr lang="en-US" altLang="zh-TW" sz="2400" b="0" i="1" smtClean="0">
                              <a:latin typeface="Cambria Math" panose="02040503050406030204" pitchFamily="18" charset="0"/>
                              <a:ea typeface="Cambria Math" panose="02040503050406030204" pitchFamily="18" charset="0"/>
                            </a:rPr>
                          </m:ctrlPr>
                        </m:fPr>
                        <m:num>
                          <m:r>
                            <a:rPr lang="en-US" altLang="zh-TW" sz="2400" b="0" i="1" smtClean="0">
                              <a:latin typeface="Cambria Math" panose="02040503050406030204" pitchFamily="18" charset="0"/>
                              <a:ea typeface="Cambria Math" panose="02040503050406030204" pitchFamily="18" charset="0"/>
                            </a:rPr>
                            <m:t>1</m:t>
                          </m:r>
                        </m:num>
                        <m:den>
                          <m:r>
                            <a:rPr lang="en-US" altLang="zh-TW" sz="2400" b="0" i="1" smtClean="0">
                              <a:latin typeface="Cambria Math" panose="02040503050406030204" pitchFamily="18" charset="0"/>
                              <a:ea typeface="Cambria Math" panose="02040503050406030204" pitchFamily="18" charset="0"/>
                            </a:rPr>
                            <m:t>2</m:t>
                          </m:r>
                          <m:r>
                            <a:rPr lang="en-US" altLang="zh-TW" sz="2400" b="0" i="1" smtClean="0">
                              <a:latin typeface="Cambria Math" panose="02040503050406030204" pitchFamily="18" charset="0"/>
                              <a:ea typeface="Cambria Math" panose="02040503050406030204" pitchFamily="18" charset="0"/>
                            </a:rPr>
                            <m:t>𝑁</m:t>
                          </m:r>
                          <m:sSub>
                            <m:sSubPr>
                              <m:ctrlPr>
                                <a:rPr lang="en-US" altLang="zh-TW" sz="2400" b="0" i="1" smtClean="0">
                                  <a:latin typeface="Cambria Math" panose="02040503050406030204" pitchFamily="18" charset="0"/>
                                  <a:ea typeface="Cambria Math" panose="02040503050406030204" pitchFamily="18" charset="0"/>
                                </a:rPr>
                              </m:ctrlPr>
                            </m:sSubPr>
                            <m:e>
                              <m:r>
                                <a:rPr lang="en-US" altLang="zh-TW" sz="2400" b="0" i="1" smtClean="0">
                                  <a:latin typeface="Cambria Math" panose="02040503050406030204" pitchFamily="18" charset="0"/>
                                  <a:ea typeface="Cambria Math" panose="02040503050406030204" pitchFamily="18" charset="0"/>
                                </a:rPr>
                                <m:t>𝐾</m:t>
                              </m:r>
                            </m:e>
                            <m:sub>
                              <m:r>
                                <a:rPr lang="en-US" altLang="zh-TW" sz="2400" b="0" i="1" smtClean="0">
                                  <a:latin typeface="Cambria Math" panose="02040503050406030204" pitchFamily="18" charset="0"/>
                                  <a:ea typeface="Cambria Math" panose="02040503050406030204" pitchFamily="18" charset="0"/>
                                </a:rPr>
                                <m:t>h</m:t>
                              </m:r>
                            </m:sub>
                          </m:sSub>
                        </m:den>
                      </m:f>
                      <m:nary>
                        <m:naryPr>
                          <m:chr m:val="∑"/>
                          <m:ctrlPr>
                            <a:rPr lang="en-US" altLang="zh-TW" sz="2400" b="0" i="1" smtClean="0">
                              <a:latin typeface="Cambria Math" panose="02040503050406030204" pitchFamily="18" charset="0"/>
                              <a:ea typeface="Cambria Math" panose="02040503050406030204" pitchFamily="18" charset="0"/>
                            </a:rPr>
                          </m:ctrlPr>
                        </m:naryPr>
                        <m:sub>
                          <m:r>
                            <m:rPr>
                              <m:brk m:alnAt="23"/>
                            </m:rPr>
                            <a:rPr lang="en-US" altLang="zh-TW" sz="2400" b="0" i="1" smtClean="0">
                              <a:latin typeface="Cambria Math" panose="02040503050406030204" pitchFamily="18" charset="0"/>
                              <a:ea typeface="Cambria Math" panose="02040503050406030204" pitchFamily="18" charset="0"/>
                            </a:rPr>
                            <m:t>𝑝</m:t>
                          </m:r>
                          <m:r>
                            <a:rPr lang="en-US" altLang="zh-TW" sz="2400" b="0" i="1" smtClean="0">
                              <a:latin typeface="Cambria Math" panose="02040503050406030204" pitchFamily="18" charset="0"/>
                              <a:ea typeface="Cambria Math" panose="02040503050406030204" pitchFamily="18" charset="0"/>
                            </a:rPr>
                            <m:t>=1</m:t>
                          </m:r>
                        </m:sub>
                        <m:sup>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𝐾</m:t>
                              </m:r>
                            </m:e>
                            <m:sub>
                              <m:r>
                                <a:rPr lang="en-US" altLang="zh-TW" sz="2400" i="1">
                                  <a:latin typeface="Cambria Math" panose="02040503050406030204" pitchFamily="18" charset="0"/>
                                  <a:ea typeface="Cambria Math" panose="02040503050406030204" pitchFamily="18" charset="0"/>
                                </a:rPr>
                                <m:t>h</m:t>
                              </m:r>
                            </m:sub>
                          </m:sSub>
                        </m:sup>
                        <m:e>
                          <m:nary>
                            <m:naryPr>
                              <m:chr m:val="∑"/>
                              <m:ctrlPr>
                                <a:rPr lang="en-US" altLang="zh-TW" sz="2400" b="0" i="1" smtClean="0">
                                  <a:latin typeface="Cambria Math" panose="02040503050406030204" pitchFamily="18" charset="0"/>
                                  <a:ea typeface="Cambria Math" panose="02040503050406030204" pitchFamily="18" charset="0"/>
                                </a:rPr>
                              </m:ctrlPr>
                            </m:naryPr>
                            <m:sub>
                              <m:r>
                                <m:rPr>
                                  <m:brk m:alnAt="23"/>
                                </m:rPr>
                                <a:rPr lang="en-US" altLang="zh-TW" sz="2400" b="0" i="1" smtClean="0">
                                  <a:latin typeface="Cambria Math" panose="02040503050406030204" pitchFamily="18" charset="0"/>
                                  <a:ea typeface="Cambria Math" panose="02040503050406030204" pitchFamily="18" charset="0"/>
                                </a:rPr>
                                <m:t>𝑞</m:t>
                              </m:r>
                              <m:r>
                                <a:rPr lang="en-US" altLang="zh-TW" sz="2400" b="0" i="1" smtClean="0">
                                  <a:latin typeface="Cambria Math" panose="02040503050406030204" pitchFamily="18" charset="0"/>
                                  <a:ea typeface="Cambria Math" panose="02040503050406030204" pitchFamily="18" charset="0"/>
                                </a:rPr>
                                <m:t>=1</m:t>
                              </m:r>
                            </m:sub>
                            <m:sup>
                              <m:r>
                                <a:rPr lang="en-US" altLang="zh-TW" sz="2400" b="0" i="1" smtClean="0">
                                  <a:latin typeface="Cambria Math" panose="02040503050406030204" pitchFamily="18" charset="0"/>
                                  <a:ea typeface="Cambria Math" panose="02040503050406030204" pitchFamily="18" charset="0"/>
                                </a:rPr>
                                <m:t>𝑁</m:t>
                              </m:r>
                            </m:sup>
                            <m:e>
                              <m:r>
                                <a:rPr lang="en-US" altLang="zh-TW" sz="2400" i="1">
                                  <a:latin typeface="Cambria Math" panose="02040503050406030204" pitchFamily="18" charset="0"/>
                                  <a:ea typeface="Cambria Math" panose="02040503050406030204" pitchFamily="18" charset="0"/>
                                </a:rPr>
                                <m:t>(1−</m:t>
                              </m:r>
                              <m:sSup>
                                <m:sSupPr>
                                  <m:ctrlPr>
                                    <a:rPr lang="en-US" altLang="zh-TW" sz="2400" i="1">
                                      <a:latin typeface="Cambria Math" panose="02040503050406030204" pitchFamily="18" charset="0"/>
                                      <a:ea typeface="Cambria Math" panose="02040503050406030204" pitchFamily="18" charset="0"/>
                                    </a:rPr>
                                  </m:ctrlPr>
                                </m:sSupPr>
                                <m:e>
                                  <m:sSub>
                                    <m:sSubPr>
                                      <m:ctrlPr>
                                        <a:rPr lang="en-US" altLang="zh-TW" sz="2400" i="1" smtClean="0">
                                          <a:latin typeface="Cambria Math" panose="02040503050406030204" pitchFamily="18" charset="0"/>
                                          <a:ea typeface="Cambria Math" panose="02040503050406030204" pitchFamily="18" charset="0"/>
                                        </a:rPr>
                                      </m:ctrlPr>
                                    </m:sSubPr>
                                    <m:e>
                                      <m:r>
                                        <a:rPr lang="zh-TW" altLang="en-US" sz="2400" i="1">
                                          <a:latin typeface="Cambria Math" panose="02040503050406030204" pitchFamily="18" charset="0"/>
                                          <a:ea typeface="Cambria Math" panose="02040503050406030204" pitchFamily="18" charset="0"/>
                                        </a:rPr>
                                        <m:t>𝜇</m:t>
                                      </m:r>
                                    </m:e>
                                    <m:sub>
                                      <m:r>
                                        <a:rPr lang="en-US" altLang="zh-TW" sz="2400" b="0" i="1" smtClean="0">
                                          <a:latin typeface="Cambria Math" panose="02040503050406030204" pitchFamily="18" charset="0"/>
                                          <a:ea typeface="Cambria Math" panose="02040503050406030204" pitchFamily="18" charset="0"/>
                                        </a:rPr>
                                        <m:t>𝑝𝑞</m:t>
                                      </m:r>
                                    </m:sub>
                                  </m:sSub>
                                </m:e>
                                <m:sup>
                                  <m:r>
                                    <a:rPr lang="en-US" altLang="zh-TW" sz="2400" i="1">
                                      <a:latin typeface="Cambria Math" panose="02040503050406030204" pitchFamily="18" charset="0"/>
                                      <a:ea typeface="Cambria Math" panose="02040503050406030204" pitchFamily="18" charset="0"/>
                                    </a:rPr>
                                    <m:t>2</m:t>
                                  </m:r>
                                </m:sup>
                              </m:sSup>
                              <m:r>
                                <a:rPr lang="en-US" altLang="zh-TW" sz="2400" i="1">
                                  <a:latin typeface="Cambria Math" panose="02040503050406030204" pitchFamily="18" charset="0"/>
                                  <a:ea typeface="Cambria Math" panose="02040503050406030204" pitchFamily="18" charset="0"/>
                                </a:rPr>
                                <m:t>−</m:t>
                              </m:r>
                              <m:sSup>
                                <m:sSupPr>
                                  <m:ctrlPr>
                                    <a:rPr lang="en-US" altLang="zh-TW" sz="2400" i="1" smtClean="0">
                                      <a:latin typeface="Cambria Math" panose="02040503050406030204" pitchFamily="18" charset="0"/>
                                      <a:ea typeface="Cambria Math" panose="02040503050406030204" pitchFamily="18" charset="0"/>
                                    </a:rPr>
                                  </m:ctrlPr>
                                </m:sSupPr>
                                <m:e>
                                  <m:sSub>
                                    <m:sSubPr>
                                      <m:ctrlPr>
                                        <a:rPr lang="en-US" altLang="zh-TW" sz="2400" i="1" smtClean="0">
                                          <a:latin typeface="Cambria Math" panose="02040503050406030204" pitchFamily="18" charset="0"/>
                                          <a:ea typeface="Cambria Math" panose="02040503050406030204" pitchFamily="18" charset="0"/>
                                        </a:rPr>
                                      </m:ctrlPr>
                                    </m:sSubPr>
                                    <m:e>
                                      <m:r>
                                        <a:rPr lang="zh-TW" altLang="en-US" sz="2400" i="1">
                                          <a:latin typeface="Cambria Math" panose="02040503050406030204" pitchFamily="18" charset="0"/>
                                          <a:ea typeface="Cambria Math" panose="02040503050406030204" pitchFamily="18" charset="0"/>
                                        </a:rPr>
                                        <m:t>𝜎</m:t>
                                      </m:r>
                                    </m:e>
                                    <m:sub>
                                      <m:r>
                                        <a:rPr lang="en-US" altLang="zh-TW" sz="2400" b="0" i="1" smtClean="0">
                                          <a:latin typeface="Cambria Math" panose="02040503050406030204" pitchFamily="18" charset="0"/>
                                          <a:ea typeface="Cambria Math" panose="02040503050406030204" pitchFamily="18" charset="0"/>
                                        </a:rPr>
                                        <m:t>𝑝𝑞</m:t>
                                      </m:r>
                                    </m:sub>
                                  </m:sSub>
                                </m:e>
                                <m:sup>
                                  <m:r>
                                    <a:rPr lang="en-US" altLang="zh-TW" sz="2400" i="1">
                                      <a:latin typeface="Cambria Math" panose="02040503050406030204" pitchFamily="18" charset="0"/>
                                      <a:ea typeface="Cambria Math" panose="02040503050406030204" pitchFamily="18" charset="0"/>
                                    </a:rPr>
                                    <m:t>2</m:t>
                                  </m:r>
                                </m:sup>
                              </m:sSup>
                              <m:r>
                                <a:rPr lang="en-US" altLang="zh-TW" sz="2400" i="1">
                                  <a:latin typeface="Cambria Math" panose="02040503050406030204" pitchFamily="18" charset="0"/>
                                  <a:ea typeface="Cambria Math" panose="02040503050406030204" pitchFamily="18" charset="0"/>
                                </a:rPr>
                                <m:t>+</m:t>
                              </m:r>
                              <m:r>
                                <m:rPr>
                                  <m:sty m:val="p"/>
                                </m:rPr>
                                <a:rPr lang="en-US" altLang="zh-TW" sz="2400">
                                  <a:latin typeface="Cambria Math" panose="02040503050406030204" pitchFamily="18" charset="0"/>
                                  <a:ea typeface="Cambria Math" panose="02040503050406030204" pitchFamily="18" charset="0"/>
                                </a:rPr>
                                <m:t>log</m:t>
                              </m:r>
                              <m:r>
                                <a:rPr lang="en-US" altLang="zh-TW" sz="2400" i="1">
                                  <a:latin typeface="Cambria Math" panose="02040503050406030204" pitchFamily="18" charset="0"/>
                                  <a:ea typeface="Cambria Math" panose="02040503050406030204" pitchFamily="18" charset="0"/>
                                </a:rPr>
                                <m:t>⁡(</m:t>
                              </m:r>
                              <m:sSup>
                                <m:sSupPr>
                                  <m:ctrlPr>
                                    <a:rPr lang="en-US" altLang="zh-TW" sz="2400" i="1">
                                      <a:latin typeface="Cambria Math" panose="02040503050406030204" pitchFamily="18" charset="0"/>
                                      <a:ea typeface="Cambria Math" panose="02040503050406030204" pitchFamily="18" charset="0"/>
                                    </a:rPr>
                                  </m:ctrlPr>
                                </m:sSupPr>
                                <m:e>
                                  <m:sSub>
                                    <m:sSubPr>
                                      <m:ctrlPr>
                                        <a:rPr lang="en-US" altLang="zh-TW" sz="2400" i="1" smtClean="0">
                                          <a:latin typeface="Cambria Math" panose="02040503050406030204" pitchFamily="18" charset="0"/>
                                          <a:ea typeface="Cambria Math" panose="02040503050406030204" pitchFamily="18" charset="0"/>
                                        </a:rPr>
                                      </m:ctrlPr>
                                    </m:sSubPr>
                                    <m:e>
                                      <m:r>
                                        <a:rPr lang="zh-TW" altLang="en-US" sz="2400" i="1">
                                          <a:latin typeface="Cambria Math" panose="02040503050406030204" pitchFamily="18" charset="0"/>
                                          <a:ea typeface="Cambria Math" panose="02040503050406030204" pitchFamily="18" charset="0"/>
                                        </a:rPr>
                                        <m:t>𝜎</m:t>
                                      </m:r>
                                    </m:e>
                                    <m:sub>
                                      <m:r>
                                        <a:rPr lang="en-US" altLang="zh-TW" sz="2400" b="0" i="1" smtClean="0">
                                          <a:latin typeface="Cambria Math" panose="02040503050406030204" pitchFamily="18" charset="0"/>
                                          <a:ea typeface="Cambria Math" panose="02040503050406030204" pitchFamily="18" charset="0"/>
                                        </a:rPr>
                                        <m:t>𝑝𝑞</m:t>
                                      </m:r>
                                    </m:sub>
                                  </m:sSub>
                                </m:e>
                                <m:sup>
                                  <m:r>
                                    <a:rPr lang="en-US" altLang="zh-TW" sz="2400" i="1">
                                      <a:latin typeface="Cambria Math" panose="02040503050406030204" pitchFamily="18" charset="0"/>
                                      <a:ea typeface="Cambria Math" panose="02040503050406030204" pitchFamily="18" charset="0"/>
                                    </a:rPr>
                                    <m:t>2</m:t>
                                  </m:r>
                                </m:sup>
                              </m:sSup>
                              <m:r>
                                <a:rPr lang="en-US" altLang="zh-TW" sz="2400" i="1">
                                  <a:latin typeface="Cambria Math" panose="02040503050406030204" pitchFamily="18" charset="0"/>
                                  <a:ea typeface="Cambria Math" panose="02040503050406030204" pitchFamily="18" charset="0"/>
                                </a:rPr>
                                <m:t>))</m:t>
                              </m:r>
                              <m:r>
                                <m:rPr>
                                  <m:nor/>
                                </m:rPr>
                                <a:rPr lang="en-US" altLang="zh-TW" sz="2400" dirty="0"/>
                                <m:t> </m:t>
                              </m:r>
                            </m:e>
                          </m:nary>
                        </m:e>
                      </m:nary>
                    </m:oMath>
                  </m:oMathPara>
                </a14:m>
                <a:endParaRPr lang="zh-TW" altLang="en-US" sz="2400" dirty="0"/>
              </a:p>
            </p:txBody>
          </p:sp>
        </mc:Choice>
        <mc:Fallback xmlns="">
          <p:sp>
            <p:nvSpPr>
              <p:cNvPr id="3" name="內容版面配置區 2">
                <a:extLst>
                  <a:ext uri="{FF2B5EF4-FFF2-40B4-BE49-F238E27FC236}">
                    <a16:creationId xmlns:a16="http://schemas.microsoft.com/office/drawing/2014/main" id="{7D576020-A7A0-4CAB-8B80-DF98B51C8A73}"/>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l="-1043" t="-1261" r="-1159"/>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F9C724C1-72E1-472D-8151-FC161DF482D0}"/>
              </a:ext>
            </a:extLst>
          </p:cNvPr>
          <p:cNvSpPr>
            <a:spLocks noGrp="1"/>
          </p:cNvSpPr>
          <p:nvPr>
            <p:ph type="sldNum" sz="quarter" idx="12"/>
          </p:nvPr>
        </p:nvSpPr>
        <p:spPr/>
        <p:txBody>
          <a:bodyPr/>
          <a:lstStyle/>
          <a:p>
            <a:fld id="{C5AB2027-94D0-401C-99E4-4805D9E8684C}" type="slidenum">
              <a:rPr lang="zh-TW" altLang="en-US" smtClean="0"/>
              <a:t>14</a:t>
            </a:fld>
            <a:endParaRPr lang="zh-TW" altLang="en-US"/>
          </a:p>
        </p:txBody>
      </p:sp>
      <p:sp>
        <p:nvSpPr>
          <p:cNvPr id="7" name="標題 1">
            <a:extLst>
              <a:ext uri="{FF2B5EF4-FFF2-40B4-BE49-F238E27FC236}">
                <a16:creationId xmlns:a16="http://schemas.microsoft.com/office/drawing/2014/main" id="{FD4D2AD0-02E4-D8AC-C2FB-BB18C3D78BFF}"/>
              </a:ext>
            </a:extLst>
          </p:cNvPr>
          <p:cNvSpPr txBox="1">
            <a:spLocks/>
          </p:cNvSpPr>
          <p:nvPr/>
        </p:nvSpPr>
        <p:spPr>
          <a:xfrm>
            <a:off x="1761940" y="246505"/>
            <a:ext cx="98399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b="1" dirty="0"/>
              <a:t>CVAE (CAE + VAE)</a:t>
            </a:r>
            <a:endParaRPr lang="zh-TW" altLang="en-US" b="1" dirty="0"/>
          </a:p>
        </p:txBody>
      </p:sp>
      <p:grpSp>
        <p:nvGrpSpPr>
          <p:cNvPr id="8" name="群組 7">
            <a:extLst>
              <a:ext uri="{FF2B5EF4-FFF2-40B4-BE49-F238E27FC236}">
                <a16:creationId xmlns:a16="http://schemas.microsoft.com/office/drawing/2014/main" id="{590DA3D5-7D5A-09B7-C014-92EB006D6CC5}"/>
              </a:ext>
            </a:extLst>
          </p:cNvPr>
          <p:cNvGrpSpPr/>
          <p:nvPr/>
        </p:nvGrpSpPr>
        <p:grpSpPr>
          <a:xfrm>
            <a:off x="590100" y="394772"/>
            <a:ext cx="923740" cy="923740"/>
            <a:chOff x="419285" y="258948"/>
            <a:chExt cx="923740" cy="923740"/>
          </a:xfrm>
        </p:grpSpPr>
        <p:sp>
          <p:nvSpPr>
            <p:cNvPr id="9" name="任意多边形: 形状 21">
              <a:extLst>
                <a:ext uri="{FF2B5EF4-FFF2-40B4-BE49-F238E27FC236}">
                  <a16:creationId xmlns:a16="http://schemas.microsoft.com/office/drawing/2014/main" id="{1BFBEFBC-6388-40A8-1CCC-7D907ECDCD3D}"/>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a:ea typeface="微软雅黑"/>
                <a:cs typeface="+mn-cs"/>
              </a:endParaRPr>
            </a:p>
          </p:txBody>
        </p:sp>
        <p:sp>
          <p:nvSpPr>
            <p:cNvPr id="10" name="任意多边形: 形状 22">
              <a:extLst>
                <a:ext uri="{FF2B5EF4-FFF2-40B4-BE49-F238E27FC236}">
                  <a16:creationId xmlns:a16="http://schemas.microsoft.com/office/drawing/2014/main" id="{1C8EADA3-27B5-7C58-FC25-BBEB06570A52}"/>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solidFill>
              <a:srgbClr val="01A89E"/>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a:ea typeface="微软雅黑"/>
                <a:cs typeface="+mn-cs"/>
              </a:endParaRPr>
            </a:p>
          </p:txBody>
        </p:sp>
        <p:sp>
          <p:nvSpPr>
            <p:cNvPr id="11" name="文本框 23">
              <a:extLst>
                <a:ext uri="{FF2B5EF4-FFF2-40B4-BE49-F238E27FC236}">
                  <a16:creationId xmlns:a16="http://schemas.microsoft.com/office/drawing/2014/main" id="{1D58AAFF-46C9-49A6-84A3-D9CD2DCD336E}"/>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defTabSz="457200"/>
              <a:r>
                <a:rPr lang="en-US" altLang="zh-CN" sz="4000" dirty="0">
                  <a:solidFill>
                    <a:srgbClr val="01A89E"/>
                  </a:solidFill>
                  <a:latin typeface="Century Gothic" panose="020B0502020202020204" pitchFamily="34" charset="0"/>
                  <a:ea typeface="微软雅黑"/>
                </a:rPr>
                <a:t>03</a:t>
              </a:r>
              <a:endParaRPr lang="zh-CN" altLang="en-US" sz="4000" dirty="0">
                <a:solidFill>
                  <a:srgbClr val="01A89E"/>
                </a:solidFill>
                <a:latin typeface="Century Gothic" panose="020B0502020202020204" pitchFamily="34" charset="0"/>
                <a:ea typeface="微软雅黑"/>
              </a:endParaRPr>
            </a:p>
          </p:txBody>
        </p:sp>
      </p:grpSp>
    </p:spTree>
    <p:extLst>
      <p:ext uri="{BB962C8B-B14F-4D97-AF65-F5344CB8AC3E}">
        <p14:creationId xmlns:p14="http://schemas.microsoft.com/office/powerpoint/2010/main" val="3227015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604C8E1C-03B0-4BB4-86EC-ED97E7CE3D6F}"/>
              </a:ext>
            </a:extLst>
          </p:cNvPr>
          <p:cNvSpPr>
            <a:spLocks noGrp="1"/>
          </p:cNvSpPr>
          <p:nvPr>
            <p:ph type="sldNum" sz="quarter" idx="12"/>
          </p:nvPr>
        </p:nvSpPr>
        <p:spPr>
          <a:xfrm>
            <a:off x="8610600" y="6356350"/>
            <a:ext cx="2743200" cy="365125"/>
          </a:xfrm>
        </p:spPr>
        <p:txBody>
          <a:bodyPr/>
          <a:lstStyle/>
          <a:p>
            <a:fld id="{0F4207B3-52FD-40DD-ABEC-F0F37AABC5A9}" type="slidenum">
              <a:rPr lang="zh-TW" altLang="en-US" smtClean="0"/>
              <a:t>15</a:t>
            </a:fld>
            <a:endParaRPr lang="zh-TW" altLang="en-US"/>
          </a:p>
        </p:txBody>
      </p:sp>
      <p:sp>
        <p:nvSpPr>
          <p:cNvPr id="10" name="菱形 9">
            <a:extLst>
              <a:ext uri="{FF2B5EF4-FFF2-40B4-BE49-F238E27FC236}">
                <a16:creationId xmlns:a16="http://schemas.microsoft.com/office/drawing/2014/main" id="{BEA5B3BA-65FA-46E8-8D60-FCB2664A48C0}"/>
              </a:ext>
            </a:extLst>
          </p:cNvPr>
          <p:cNvSpPr/>
          <p:nvPr/>
        </p:nvSpPr>
        <p:spPr>
          <a:xfrm>
            <a:off x="2255075" y="13557"/>
            <a:ext cx="7783418" cy="6707918"/>
          </a:xfrm>
          <a:prstGeom prst="diamond">
            <a:avLst/>
          </a:prstGeom>
          <a:noFill/>
          <a:ln w="57150" cap="flat" cmpd="sng" algn="ctr">
            <a:solidFill>
              <a:sysClr val="window" lastClr="FFFFFF">
                <a:lumMod val="9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11" name="任意多边形: 形状 7">
            <a:extLst>
              <a:ext uri="{FF2B5EF4-FFF2-40B4-BE49-F238E27FC236}">
                <a16:creationId xmlns:a16="http://schemas.microsoft.com/office/drawing/2014/main" id="{E8D817BA-2F94-4A6A-8F54-8407608D446C}"/>
              </a:ext>
            </a:extLst>
          </p:cNvPr>
          <p:cNvSpPr/>
          <p:nvPr/>
        </p:nvSpPr>
        <p:spPr>
          <a:xfrm>
            <a:off x="0" y="0"/>
            <a:ext cx="12192000" cy="3239357"/>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blipFill>
            <a:blip r:embed="rId2"/>
            <a:tile tx="6350" ty="-215900" sx="89000" sy="89000" flip="none" algn="ctr"/>
          </a:blip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12" name="任意多边形: 形状 2">
            <a:extLst>
              <a:ext uri="{FF2B5EF4-FFF2-40B4-BE49-F238E27FC236}">
                <a16:creationId xmlns:a16="http://schemas.microsoft.com/office/drawing/2014/main" id="{DCE46952-2958-49DF-9785-8E2E2431C847}"/>
              </a:ext>
            </a:extLst>
          </p:cNvPr>
          <p:cNvSpPr/>
          <p:nvPr/>
        </p:nvSpPr>
        <p:spPr>
          <a:xfrm>
            <a:off x="0" y="0"/>
            <a:ext cx="12192000" cy="3239357"/>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gradFill>
            <a:gsLst>
              <a:gs pos="0">
                <a:sysClr val="windowText" lastClr="000000">
                  <a:alpha val="50000"/>
                </a:sysClr>
              </a:gs>
              <a:gs pos="100000">
                <a:sysClr val="windowText" lastClr="000000">
                  <a:lumMod val="95000"/>
                  <a:lumOff val="5000"/>
                </a:sysClr>
              </a:gs>
            </a:gsLst>
            <a:lin ang="5400000" scaled="1"/>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13" name="图文框 1">
            <a:extLst>
              <a:ext uri="{FF2B5EF4-FFF2-40B4-BE49-F238E27FC236}">
                <a16:creationId xmlns:a16="http://schemas.microsoft.com/office/drawing/2014/main" id="{86B03D4F-87F3-486B-B6E0-6282AEF7F961}"/>
              </a:ext>
            </a:extLst>
          </p:cNvPr>
          <p:cNvSpPr/>
          <p:nvPr/>
        </p:nvSpPr>
        <p:spPr>
          <a:xfrm>
            <a:off x="4226355" y="1132114"/>
            <a:ext cx="3840859" cy="4419599"/>
          </a:xfrm>
          <a:prstGeom prst="frame">
            <a:avLst>
              <a:gd name="adj1" fmla="val 2586"/>
            </a:avLst>
          </a:prstGeom>
          <a:solidFill>
            <a:srgbClr val="01A89E"/>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Arial"/>
              <a:ea typeface="微软雅黑"/>
              <a:cs typeface="+mn-cs"/>
            </a:endParaRPr>
          </a:p>
        </p:txBody>
      </p:sp>
      <p:sp>
        <p:nvSpPr>
          <p:cNvPr id="14" name="文本框 4">
            <a:extLst>
              <a:ext uri="{FF2B5EF4-FFF2-40B4-BE49-F238E27FC236}">
                <a16:creationId xmlns:a16="http://schemas.microsoft.com/office/drawing/2014/main" id="{665E39FA-2802-491D-B07A-C51989F3B724}"/>
              </a:ext>
            </a:extLst>
          </p:cNvPr>
          <p:cNvSpPr txBox="1"/>
          <p:nvPr/>
        </p:nvSpPr>
        <p:spPr>
          <a:xfrm>
            <a:off x="4031805" y="3409393"/>
            <a:ext cx="4229958" cy="1767600"/>
          </a:xfrm>
          <a:prstGeom prst="rect">
            <a:avLst/>
          </a:prstGeom>
          <a:noFill/>
        </p:spPr>
        <p:txBody>
          <a:bodyPr wrap="square" rtlCol="0">
            <a:spAutoFit/>
            <a:scene3d>
              <a:camera prst="orthographicFront"/>
              <a:lightRig rig="threePt" dir="t"/>
            </a:scene3d>
            <a:sp3d contourW="12700"/>
          </a:bodyPr>
          <a:lstStyle/>
          <a:p>
            <a:pPr algn="ctr" defTabSz="457200">
              <a:lnSpc>
                <a:spcPts val="4500"/>
              </a:lnSpc>
            </a:pPr>
            <a:r>
              <a:rPr lang="en-US" altLang="zh-TW" sz="3000" b="1" dirty="0">
                <a:solidFill>
                  <a:prstClr val="black">
                    <a:lumMod val="75000"/>
                    <a:lumOff val="25000"/>
                  </a:prstClr>
                </a:solidFill>
                <a:latin typeface="微軟正黑體" panose="020B0604030504040204" pitchFamily="34" charset="-120"/>
                <a:ea typeface="微軟正黑體" panose="020B0604030504040204" pitchFamily="34" charset="-120"/>
              </a:rPr>
              <a:t>Experiments</a:t>
            </a:r>
          </a:p>
          <a:p>
            <a:pPr algn="ctr" defTabSz="457200">
              <a:lnSpc>
                <a:spcPts val="4500"/>
              </a:lnSpc>
            </a:pPr>
            <a:r>
              <a:rPr lang="en-US" altLang="zh-TW" sz="3000" b="1" dirty="0">
                <a:solidFill>
                  <a:prstClr val="black">
                    <a:lumMod val="75000"/>
                    <a:lumOff val="25000"/>
                  </a:prstClr>
                </a:solidFill>
                <a:latin typeface="微軟正黑體" panose="020B0604030504040204" pitchFamily="34" charset="-120"/>
                <a:ea typeface="微軟正黑體" panose="020B0604030504040204" pitchFamily="34" charset="-120"/>
              </a:rPr>
              <a:t>&amp; </a:t>
            </a:r>
          </a:p>
          <a:p>
            <a:pPr algn="ctr" defTabSz="457200">
              <a:lnSpc>
                <a:spcPts val="4500"/>
              </a:lnSpc>
            </a:pPr>
            <a:r>
              <a:rPr lang="en-US" altLang="zh-TW" sz="3000" b="1" dirty="0">
                <a:solidFill>
                  <a:prstClr val="black">
                    <a:lumMod val="75000"/>
                    <a:lumOff val="25000"/>
                  </a:prstClr>
                </a:solidFill>
                <a:latin typeface="微軟正黑體" panose="020B0604030504040204" pitchFamily="34" charset="-120"/>
                <a:ea typeface="微軟正黑體" panose="020B0604030504040204" pitchFamily="34" charset="-120"/>
              </a:rPr>
              <a:t>Results</a:t>
            </a:r>
          </a:p>
        </p:txBody>
      </p:sp>
      <p:sp>
        <p:nvSpPr>
          <p:cNvPr id="15" name="文本框 5">
            <a:extLst>
              <a:ext uri="{FF2B5EF4-FFF2-40B4-BE49-F238E27FC236}">
                <a16:creationId xmlns:a16="http://schemas.microsoft.com/office/drawing/2014/main" id="{9CF10FCC-D9F9-4569-84A4-FB2D01E46C81}"/>
              </a:ext>
            </a:extLst>
          </p:cNvPr>
          <p:cNvSpPr txBox="1"/>
          <p:nvPr/>
        </p:nvSpPr>
        <p:spPr>
          <a:xfrm>
            <a:off x="4914884" y="1482574"/>
            <a:ext cx="2463800" cy="1569660"/>
          </a:xfrm>
          <a:prstGeom prst="rect">
            <a:avLst/>
          </a:prstGeom>
          <a:noFill/>
        </p:spPr>
        <p:txBody>
          <a:bodyPr wrap="square" rtlCol="0">
            <a:spAutoFit/>
            <a:scene3d>
              <a:camera prst="orthographicFront"/>
              <a:lightRig rig="threePt" dir="t"/>
            </a:scene3d>
            <a:sp3d contourW="12700"/>
          </a:bodyPr>
          <a:lstStyle/>
          <a:p>
            <a:pPr algn="ctr" defTabSz="457200"/>
            <a:r>
              <a:rPr lang="en-US" altLang="zh-CN" sz="9600" dirty="0">
                <a:solidFill>
                  <a:prstClr val="white"/>
                </a:solidFill>
                <a:latin typeface="Century Gothic" panose="020B0502020202020204" pitchFamily="34" charset="0"/>
                <a:ea typeface="微软雅黑"/>
              </a:rPr>
              <a:t>04</a:t>
            </a:r>
            <a:endParaRPr lang="zh-CN" altLang="en-US" sz="9600" dirty="0">
              <a:solidFill>
                <a:prstClr val="white"/>
              </a:solidFill>
              <a:latin typeface="Century Gothic" panose="020B0502020202020204" pitchFamily="34" charset="0"/>
              <a:ea typeface="微软雅黑"/>
            </a:endParaRPr>
          </a:p>
        </p:txBody>
      </p:sp>
    </p:spTree>
    <p:extLst>
      <p:ext uri="{BB962C8B-B14F-4D97-AF65-F5344CB8AC3E}">
        <p14:creationId xmlns:p14="http://schemas.microsoft.com/office/powerpoint/2010/main" val="3604537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8339719-FF14-481E-BFDE-1536426B98F1}"/>
              </a:ext>
            </a:extLst>
          </p:cNvPr>
          <p:cNvSpPr>
            <a:spLocks noGrp="1"/>
          </p:cNvSpPr>
          <p:nvPr>
            <p:ph idx="1"/>
          </p:nvPr>
        </p:nvSpPr>
        <p:spPr>
          <a:xfrm>
            <a:off x="838200" y="1825625"/>
            <a:ext cx="10601960" cy="4351338"/>
          </a:xfrm>
        </p:spPr>
        <p:txBody>
          <a:bodyPr/>
          <a:lstStyle/>
          <a:p>
            <a:pPr marL="0" indent="0">
              <a:lnSpc>
                <a:spcPts val="3500"/>
              </a:lnSpc>
              <a:buNone/>
            </a:pPr>
            <a:r>
              <a:rPr lang="en-US" altLang="zh-TW" b="1" dirty="0"/>
              <a:t>MIMII dataset </a:t>
            </a:r>
          </a:p>
          <a:p>
            <a:pPr>
              <a:lnSpc>
                <a:spcPts val="3500"/>
              </a:lnSpc>
            </a:pPr>
            <a:r>
              <a:rPr lang="en-US" altLang="zh-TW" dirty="0"/>
              <a:t>This dataset comprises normal and anomalous sound segments from four industrial machine.</a:t>
            </a:r>
          </a:p>
          <a:p>
            <a:pPr>
              <a:lnSpc>
                <a:spcPts val="3500"/>
              </a:lnSpc>
            </a:pPr>
            <a:r>
              <a:rPr lang="en-US" altLang="zh-TW" dirty="0"/>
              <a:t>Types: fan, pump, slider and valve. (ID 00, ID 02, ID 04 and ID 06)</a:t>
            </a:r>
          </a:p>
          <a:p>
            <a:pPr marL="0" indent="0">
              <a:lnSpc>
                <a:spcPts val="1000"/>
              </a:lnSpc>
              <a:buNone/>
            </a:pPr>
            <a:endParaRPr lang="en-US" altLang="zh-TW" sz="900" dirty="0"/>
          </a:p>
          <a:p>
            <a:pPr>
              <a:lnSpc>
                <a:spcPts val="3500"/>
              </a:lnSpc>
            </a:pPr>
            <a:r>
              <a:rPr lang="en-US" altLang="zh-TW" dirty="0"/>
              <a:t>Testing set: Composed of all anomalous segments and the same number of normal segments. </a:t>
            </a:r>
          </a:p>
          <a:p>
            <a:pPr>
              <a:lnSpc>
                <a:spcPts val="3500"/>
              </a:lnSpc>
            </a:pPr>
            <a:r>
              <a:rPr lang="en-US" altLang="zh-TW" dirty="0"/>
              <a:t>Training set: The rest of normal segments.</a:t>
            </a:r>
            <a:endParaRPr lang="zh-TW" altLang="en-US" dirty="0"/>
          </a:p>
        </p:txBody>
      </p:sp>
      <p:sp>
        <p:nvSpPr>
          <p:cNvPr id="4" name="投影片編號版面配置區 3">
            <a:extLst>
              <a:ext uri="{FF2B5EF4-FFF2-40B4-BE49-F238E27FC236}">
                <a16:creationId xmlns:a16="http://schemas.microsoft.com/office/drawing/2014/main" id="{DAECFA55-86A0-99E1-3079-23D1B1A94BC9}"/>
              </a:ext>
            </a:extLst>
          </p:cNvPr>
          <p:cNvSpPr>
            <a:spLocks noGrp="1"/>
          </p:cNvSpPr>
          <p:nvPr>
            <p:ph type="sldNum" sz="quarter" idx="12"/>
          </p:nvPr>
        </p:nvSpPr>
        <p:spPr/>
        <p:txBody>
          <a:bodyPr/>
          <a:lstStyle/>
          <a:p>
            <a:fld id="{C5AB2027-94D0-401C-99E4-4805D9E8684C}" type="slidenum">
              <a:rPr lang="zh-TW" altLang="en-US" smtClean="0"/>
              <a:t>16</a:t>
            </a:fld>
            <a:endParaRPr lang="zh-TW" altLang="en-US"/>
          </a:p>
        </p:txBody>
      </p:sp>
      <p:sp>
        <p:nvSpPr>
          <p:cNvPr id="5" name="標題 1">
            <a:extLst>
              <a:ext uri="{FF2B5EF4-FFF2-40B4-BE49-F238E27FC236}">
                <a16:creationId xmlns:a16="http://schemas.microsoft.com/office/drawing/2014/main" id="{38AED969-C5E8-30FB-6EF2-BE2FE64073DD}"/>
              </a:ext>
            </a:extLst>
          </p:cNvPr>
          <p:cNvSpPr txBox="1">
            <a:spLocks/>
          </p:cNvSpPr>
          <p:nvPr/>
        </p:nvSpPr>
        <p:spPr>
          <a:xfrm>
            <a:off x="1761940" y="246505"/>
            <a:ext cx="98399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b="1" dirty="0"/>
              <a:t>Dataset</a:t>
            </a:r>
            <a:endParaRPr lang="zh-TW" altLang="en-US" b="1" dirty="0"/>
          </a:p>
        </p:txBody>
      </p:sp>
      <p:grpSp>
        <p:nvGrpSpPr>
          <p:cNvPr id="6" name="群組 5">
            <a:extLst>
              <a:ext uri="{FF2B5EF4-FFF2-40B4-BE49-F238E27FC236}">
                <a16:creationId xmlns:a16="http://schemas.microsoft.com/office/drawing/2014/main" id="{4BC6BA24-55E2-6034-9D29-FF158137F17D}"/>
              </a:ext>
            </a:extLst>
          </p:cNvPr>
          <p:cNvGrpSpPr/>
          <p:nvPr/>
        </p:nvGrpSpPr>
        <p:grpSpPr>
          <a:xfrm>
            <a:off x="590100" y="394772"/>
            <a:ext cx="923740" cy="923740"/>
            <a:chOff x="419285" y="258948"/>
            <a:chExt cx="923740" cy="923740"/>
          </a:xfrm>
        </p:grpSpPr>
        <p:sp>
          <p:nvSpPr>
            <p:cNvPr id="7" name="任意多边形: 形状 21">
              <a:extLst>
                <a:ext uri="{FF2B5EF4-FFF2-40B4-BE49-F238E27FC236}">
                  <a16:creationId xmlns:a16="http://schemas.microsoft.com/office/drawing/2014/main" id="{64129D0C-314E-1CA8-DED1-2A7F1D41C622}"/>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a:ea typeface="微软雅黑"/>
                <a:cs typeface="+mn-cs"/>
              </a:endParaRPr>
            </a:p>
          </p:txBody>
        </p:sp>
        <p:sp>
          <p:nvSpPr>
            <p:cNvPr id="8" name="任意多边形: 形状 22">
              <a:extLst>
                <a:ext uri="{FF2B5EF4-FFF2-40B4-BE49-F238E27FC236}">
                  <a16:creationId xmlns:a16="http://schemas.microsoft.com/office/drawing/2014/main" id="{871A1EBB-0440-DB25-BABA-F910F3768C5E}"/>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solidFill>
              <a:srgbClr val="01A89E"/>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a:ea typeface="微软雅黑"/>
                <a:cs typeface="+mn-cs"/>
              </a:endParaRPr>
            </a:p>
          </p:txBody>
        </p:sp>
        <p:sp>
          <p:nvSpPr>
            <p:cNvPr id="9" name="文本框 23">
              <a:extLst>
                <a:ext uri="{FF2B5EF4-FFF2-40B4-BE49-F238E27FC236}">
                  <a16:creationId xmlns:a16="http://schemas.microsoft.com/office/drawing/2014/main" id="{5D994C5F-9973-5005-A02D-B67C518A7E3D}"/>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defTabSz="457200"/>
              <a:r>
                <a:rPr lang="en-US" altLang="zh-CN" sz="4000" dirty="0">
                  <a:solidFill>
                    <a:srgbClr val="01A89E"/>
                  </a:solidFill>
                  <a:latin typeface="Century Gothic" panose="020B0502020202020204" pitchFamily="34" charset="0"/>
                  <a:ea typeface="微软雅黑"/>
                </a:rPr>
                <a:t>04</a:t>
              </a:r>
              <a:endParaRPr lang="zh-CN" altLang="en-US" sz="4000" dirty="0">
                <a:solidFill>
                  <a:srgbClr val="01A89E"/>
                </a:solidFill>
                <a:latin typeface="Century Gothic" panose="020B0502020202020204" pitchFamily="34" charset="0"/>
                <a:ea typeface="微软雅黑"/>
              </a:endParaRPr>
            </a:p>
          </p:txBody>
        </p:sp>
      </p:grpSp>
    </p:spTree>
    <p:extLst>
      <p:ext uri="{BB962C8B-B14F-4D97-AF65-F5344CB8AC3E}">
        <p14:creationId xmlns:p14="http://schemas.microsoft.com/office/powerpoint/2010/main" val="3316508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9A13634-755D-ED98-EB20-E13189811820}"/>
              </a:ext>
            </a:extLst>
          </p:cNvPr>
          <p:cNvSpPr>
            <a:spLocks noGrp="1"/>
          </p:cNvSpPr>
          <p:nvPr>
            <p:ph type="sldNum" sz="quarter" idx="12"/>
          </p:nvPr>
        </p:nvSpPr>
        <p:spPr/>
        <p:txBody>
          <a:bodyPr/>
          <a:lstStyle/>
          <a:p>
            <a:fld id="{C5AB2027-94D0-401C-99E4-4805D9E8684C}" type="slidenum">
              <a:rPr lang="zh-TW" altLang="en-US" smtClean="0"/>
              <a:t>17</a:t>
            </a:fld>
            <a:endParaRPr lang="zh-TW" altLang="en-US"/>
          </a:p>
        </p:txBody>
      </p:sp>
      <p:sp>
        <p:nvSpPr>
          <p:cNvPr id="5" name="標題 1">
            <a:extLst>
              <a:ext uri="{FF2B5EF4-FFF2-40B4-BE49-F238E27FC236}">
                <a16:creationId xmlns:a16="http://schemas.microsoft.com/office/drawing/2014/main" id="{CAD957CB-7A48-8CAD-155B-1937FB2CE8B7}"/>
              </a:ext>
            </a:extLst>
          </p:cNvPr>
          <p:cNvSpPr txBox="1">
            <a:spLocks/>
          </p:cNvSpPr>
          <p:nvPr/>
        </p:nvSpPr>
        <p:spPr>
          <a:xfrm>
            <a:off x="1761940" y="246505"/>
            <a:ext cx="98399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b="1" dirty="0"/>
              <a:t>Experimental setup</a:t>
            </a:r>
            <a:endParaRPr lang="zh-TW" altLang="en-US" b="1" dirty="0"/>
          </a:p>
        </p:txBody>
      </p:sp>
      <p:grpSp>
        <p:nvGrpSpPr>
          <p:cNvPr id="6" name="群組 5">
            <a:extLst>
              <a:ext uri="{FF2B5EF4-FFF2-40B4-BE49-F238E27FC236}">
                <a16:creationId xmlns:a16="http://schemas.microsoft.com/office/drawing/2014/main" id="{AAB1BAC1-93AA-4956-6369-510256D7B498}"/>
              </a:ext>
            </a:extLst>
          </p:cNvPr>
          <p:cNvGrpSpPr/>
          <p:nvPr/>
        </p:nvGrpSpPr>
        <p:grpSpPr>
          <a:xfrm>
            <a:off x="590100" y="394772"/>
            <a:ext cx="923740" cy="923740"/>
            <a:chOff x="419285" y="258948"/>
            <a:chExt cx="923740" cy="923740"/>
          </a:xfrm>
        </p:grpSpPr>
        <p:sp>
          <p:nvSpPr>
            <p:cNvPr id="7" name="任意多边形: 形状 21">
              <a:extLst>
                <a:ext uri="{FF2B5EF4-FFF2-40B4-BE49-F238E27FC236}">
                  <a16:creationId xmlns:a16="http://schemas.microsoft.com/office/drawing/2014/main" id="{03602E85-DDA0-5DE0-F795-EC47CEA0B593}"/>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a:ea typeface="微软雅黑"/>
                <a:cs typeface="+mn-cs"/>
              </a:endParaRPr>
            </a:p>
          </p:txBody>
        </p:sp>
        <p:sp>
          <p:nvSpPr>
            <p:cNvPr id="8" name="任意多边形: 形状 22">
              <a:extLst>
                <a:ext uri="{FF2B5EF4-FFF2-40B4-BE49-F238E27FC236}">
                  <a16:creationId xmlns:a16="http://schemas.microsoft.com/office/drawing/2014/main" id="{DFF6EB1C-6545-A60D-0B61-78832FBEE37B}"/>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solidFill>
              <a:srgbClr val="01A89E"/>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a:ea typeface="微软雅黑"/>
                <a:cs typeface="+mn-cs"/>
              </a:endParaRPr>
            </a:p>
          </p:txBody>
        </p:sp>
        <p:sp>
          <p:nvSpPr>
            <p:cNvPr id="9" name="文本框 23">
              <a:extLst>
                <a:ext uri="{FF2B5EF4-FFF2-40B4-BE49-F238E27FC236}">
                  <a16:creationId xmlns:a16="http://schemas.microsoft.com/office/drawing/2014/main" id="{238DC52B-7696-66AF-3DE1-9A928337B587}"/>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defTabSz="457200"/>
              <a:r>
                <a:rPr lang="en-US" altLang="zh-CN" sz="4000" dirty="0">
                  <a:solidFill>
                    <a:srgbClr val="01A89E"/>
                  </a:solidFill>
                  <a:latin typeface="Century Gothic" panose="020B0502020202020204" pitchFamily="34" charset="0"/>
                  <a:ea typeface="微软雅黑"/>
                </a:rPr>
                <a:t>04</a:t>
              </a:r>
              <a:endParaRPr lang="zh-CN" altLang="en-US" sz="4000" dirty="0">
                <a:solidFill>
                  <a:srgbClr val="01A89E"/>
                </a:solidFill>
                <a:latin typeface="Century Gothic" panose="020B0502020202020204" pitchFamily="34" charset="0"/>
                <a:ea typeface="微软雅黑"/>
              </a:endParaRPr>
            </a:p>
          </p:txBody>
        </p:sp>
      </p:grpSp>
      <p:graphicFrame>
        <p:nvGraphicFramePr>
          <p:cNvPr id="11" name="內容版面配置區 10">
            <a:extLst>
              <a:ext uri="{FF2B5EF4-FFF2-40B4-BE49-F238E27FC236}">
                <a16:creationId xmlns:a16="http://schemas.microsoft.com/office/drawing/2014/main" id="{4F8EDD05-D4DF-73CB-4BDE-B34B7B09E678}"/>
              </a:ext>
            </a:extLst>
          </p:cNvPr>
          <p:cNvGraphicFramePr>
            <a:graphicFrameLocks noGrp="1"/>
          </p:cNvGraphicFramePr>
          <p:nvPr>
            <p:ph idx="1"/>
            <p:extLst>
              <p:ext uri="{D42A27DB-BD31-4B8C-83A1-F6EECF244321}">
                <p14:modId xmlns:p14="http://schemas.microsoft.com/office/powerpoint/2010/main" val="4197040925"/>
              </p:ext>
            </p:extLst>
          </p:nvPr>
        </p:nvGraphicFramePr>
        <p:xfrm>
          <a:off x="838200" y="1572068"/>
          <a:ext cx="10515600" cy="47832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68142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3A951C15-CAC1-4304-BC7A-39A570D7901B}"/>
                  </a:ext>
                </a:extLst>
              </p:cNvPr>
              <p:cNvSpPr>
                <a:spLocks noGrp="1"/>
              </p:cNvSpPr>
              <p:nvPr>
                <p:ph idx="1"/>
              </p:nvPr>
            </p:nvSpPr>
            <p:spPr>
              <a:xfrm>
                <a:off x="838200" y="1825625"/>
                <a:ext cx="10607040" cy="4351338"/>
              </a:xfrm>
            </p:spPr>
            <p:txBody>
              <a:bodyPr/>
              <a:lstStyle/>
              <a:p>
                <a:pPr>
                  <a:lnSpc>
                    <a:spcPts val="3500"/>
                  </a:lnSpc>
                </a:pPr>
                <a:r>
                  <a:rPr lang="en-US" altLang="zh-TW" dirty="0"/>
                  <a:t>Segment-based evaluation: the area under the receiver operating characteristic curve (AUC) and the partial-AUC (</a:t>
                </a:r>
                <a:r>
                  <a:rPr lang="en-US" altLang="zh-TW" dirty="0" err="1"/>
                  <a:t>pAUC</a:t>
                </a:r>
                <a:r>
                  <a:rPr lang="en-US" altLang="zh-TW" dirty="0"/>
                  <a:t>)</a:t>
                </a:r>
              </a:p>
              <a:p>
                <a:pPr>
                  <a:lnSpc>
                    <a:spcPts val="3500"/>
                  </a:lnSpc>
                </a:pPr>
                <a:r>
                  <a:rPr lang="en-US" altLang="zh-TW" dirty="0"/>
                  <a:t>Let </a:t>
                </a:r>
                <a14:m>
                  <m:oMath xmlns:m="http://schemas.openxmlformats.org/officeDocument/2006/math">
                    <m:sSub>
                      <m:sSubPr>
                        <m:ctrlPr>
                          <a:rPr lang="en-US" altLang="zh-TW" i="1" smtClean="0">
                            <a:latin typeface="Cambria Math" panose="02040503050406030204" pitchFamily="18" charset="0"/>
                            <a:ea typeface="Cambria Math" panose="02040503050406030204" pitchFamily="18" charset="0"/>
                          </a:rPr>
                        </m:ctrlPr>
                      </m:sSubPr>
                      <m:e>
                        <m:r>
                          <a:rPr lang="en-US" altLang="zh-TW" b="0" i="1" smtClean="0">
                            <a:latin typeface="Cambria Math" panose="02040503050406030204" pitchFamily="18" charset="0"/>
                            <a:ea typeface="Cambria Math" panose="02040503050406030204" pitchFamily="18" charset="0"/>
                          </a:rPr>
                          <m:t>𝑁</m:t>
                        </m:r>
                      </m:e>
                      <m:sub>
                        <m:r>
                          <a:rPr lang="en-US" altLang="zh-TW" b="0" i="1" smtClean="0">
                            <a:latin typeface="Cambria Math" panose="02040503050406030204" pitchFamily="18" charset="0"/>
                            <a:ea typeface="Cambria Math" panose="02040503050406030204" pitchFamily="18" charset="0"/>
                          </a:rPr>
                          <m:t>𝑛</m:t>
                        </m:r>
                      </m:sub>
                    </m:sSub>
                  </m:oMath>
                </a14:m>
                <a:r>
                  <a:rPr lang="en-US" altLang="zh-TW" dirty="0"/>
                  <a:t> and </a:t>
                </a:r>
                <a14:m>
                  <m:oMath xmlns:m="http://schemas.openxmlformats.org/officeDocument/2006/math">
                    <m:sSub>
                      <m:sSubPr>
                        <m:ctrlPr>
                          <a:rPr lang="en-US" altLang="zh-TW" i="1">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𝑁</m:t>
                        </m:r>
                      </m:e>
                      <m:sub>
                        <m:r>
                          <a:rPr lang="en-US" altLang="zh-TW" i="1">
                            <a:latin typeface="Cambria Math" panose="02040503050406030204" pitchFamily="18" charset="0"/>
                            <a:ea typeface="Cambria Math" panose="02040503050406030204" pitchFamily="18" charset="0"/>
                          </a:rPr>
                          <m:t>𝑎</m:t>
                        </m:r>
                      </m:sub>
                    </m:sSub>
                  </m:oMath>
                </a14:m>
                <a:r>
                  <a:rPr lang="en-US" altLang="zh-TW" dirty="0"/>
                  <a:t> be the number of normal and anomalous test segments:</a:t>
                </a:r>
              </a:p>
              <a:p>
                <a:pPr marL="0" indent="0">
                  <a:lnSpc>
                    <a:spcPct val="150000"/>
                  </a:lnSpc>
                  <a:buNone/>
                </a:pPr>
                <a14:m>
                  <m:oMath xmlns:m="http://schemas.openxmlformats.org/officeDocument/2006/math">
                    <m:r>
                      <a:rPr lang="en-US" altLang="zh-TW" sz="2400" b="0" i="1" smtClean="0">
                        <a:latin typeface="Cambria Math" panose="02040503050406030204" pitchFamily="18" charset="0"/>
                      </a:rPr>
                      <m:t>  </m:t>
                    </m:r>
                    <m:r>
                      <a:rPr lang="en-US" altLang="zh-TW" sz="2400" b="0" i="1" smtClean="0">
                        <a:latin typeface="Cambria Math" panose="02040503050406030204" pitchFamily="18" charset="0"/>
                      </a:rPr>
                      <m:t>𝐴𝑈𝐶</m:t>
                    </m:r>
                    <m:r>
                      <a:rPr lang="en-US" altLang="zh-TW" sz="2400" b="0" i="1" smtClean="0">
                        <a:latin typeface="Cambria Math" panose="02040503050406030204" pitchFamily="18" charset="0"/>
                      </a:rPr>
                      <m:t>=</m:t>
                    </m:r>
                  </m:oMath>
                </a14:m>
                <a:r>
                  <a:rPr lang="en-US" altLang="zh-TW" sz="2400" dirty="0">
                    <a:ea typeface="Cambria Math" panose="02040503050406030204" pitchFamily="18" charset="0"/>
                  </a:rPr>
                  <a:t> </a:t>
                </a:r>
                <a14:m>
                  <m:oMath xmlns:m="http://schemas.openxmlformats.org/officeDocument/2006/math">
                    <m:f>
                      <m:fPr>
                        <m:ctrlPr>
                          <a:rPr lang="en-US" altLang="zh-TW" sz="2400" i="1">
                            <a:latin typeface="Cambria Math" panose="02040503050406030204" pitchFamily="18" charset="0"/>
                            <a:ea typeface="Cambria Math" panose="02040503050406030204" pitchFamily="18" charset="0"/>
                          </a:rPr>
                        </m:ctrlPr>
                      </m:fPr>
                      <m:num>
                        <m:r>
                          <a:rPr lang="en-US" altLang="zh-TW" sz="2400" i="1">
                            <a:latin typeface="Cambria Math" panose="02040503050406030204" pitchFamily="18" charset="0"/>
                            <a:ea typeface="Cambria Math" panose="02040503050406030204" pitchFamily="18" charset="0"/>
                          </a:rPr>
                          <m:t>1</m:t>
                        </m:r>
                      </m:num>
                      <m:den>
                        <m:sSub>
                          <m:sSubPr>
                            <m:ctrlPr>
                              <a:rPr lang="en-US" altLang="zh-TW" sz="2400" i="1" smtClean="0">
                                <a:latin typeface="Cambria Math" panose="02040503050406030204" pitchFamily="18" charset="0"/>
                                <a:ea typeface="Cambria Math" panose="02040503050406030204" pitchFamily="18" charset="0"/>
                              </a:rPr>
                            </m:ctrlPr>
                          </m:sSubPr>
                          <m:e>
                            <m:r>
                              <a:rPr lang="en-US" altLang="zh-TW" sz="2400" b="0" i="1" smtClean="0">
                                <a:latin typeface="Cambria Math" panose="02040503050406030204" pitchFamily="18" charset="0"/>
                                <a:ea typeface="Cambria Math" panose="02040503050406030204" pitchFamily="18" charset="0"/>
                              </a:rPr>
                              <m:t>𝑁</m:t>
                            </m:r>
                          </m:e>
                          <m:sub>
                            <m:r>
                              <a:rPr lang="en-US" altLang="zh-TW" sz="2400" b="0" i="1" smtClean="0">
                                <a:latin typeface="Cambria Math" panose="02040503050406030204" pitchFamily="18" charset="0"/>
                                <a:ea typeface="Cambria Math" panose="02040503050406030204" pitchFamily="18" charset="0"/>
                              </a:rPr>
                              <m:t>𝑛</m:t>
                            </m:r>
                          </m:sub>
                        </m:sSub>
                        <m:sSub>
                          <m:sSubPr>
                            <m:ctrlPr>
                              <a:rPr lang="en-US" altLang="zh-TW" sz="2400" i="1" smtClean="0">
                                <a:latin typeface="Cambria Math" panose="02040503050406030204" pitchFamily="18" charset="0"/>
                                <a:ea typeface="Cambria Math" panose="02040503050406030204" pitchFamily="18" charset="0"/>
                              </a:rPr>
                            </m:ctrlPr>
                          </m:sSubPr>
                          <m:e>
                            <m:r>
                              <a:rPr lang="en-US" altLang="zh-TW" sz="2400" b="0" i="1" smtClean="0">
                                <a:latin typeface="Cambria Math" panose="02040503050406030204" pitchFamily="18" charset="0"/>
                                <a:ea typeface="Cambria Math" panose="02040503050406030204" pitchFamily="18" charset="0"/>
                              </a:rPr>
                              <m:t>𝑁</m:t>
                            </m:r>
                          </m:e>
                          <m:sub>
                            <m:r>
                              <a:rPr lang="en-US" altLang="zh-TW" sz="2400" b="0" i="1" smtClean="0">
                                <a:latin typeface="Cambria Math" panose="02040503050406030204" pitchFamily="18" charset="0"/>
                                <a:ea typeface="Cambria Math" panose="02040503050406030204" pitchFamily="18" charset="0"/>
                              </a:rPr>
                              <m:t>𝑎</m:t>
                            </m:r>
                          </m:sub>
                        </m:sSub>
                      </m:den>
                    </m:f>
                    <m:nary>
                      <m:naryPr>
                        <m:chr m:val="∑"/>
                        <m:ctrlPr>
                          <a:rPr lang="en-US" altLang="zh-TW" sz="2400" i="1">
                            <a:latin typeface="Cambria Math" panose="02040503050406030204" pitchFamily="18" charset="0"/>
                            <a:ea typeface="Cambria Math" panose="02040503050406030204" pitchFamily="18" charset="0"/>
                          </a:rPr>
                        </m:ctrlPr>
                      </m:naryPr>
                      <m:sub>
                        <m:r>
                          <a:rPr lang="en-US" altLang="zh-TW" sz="2400" b="0" i="1" smtClean="0">
                            <a:latin typeface="Cambria Math" panose="02040503050406030204" pitchFamily="18" charset="0"/>
                            <a:ea typeface="Cambria Math" panose="02040503050406030204" pitchFamily="18" charset="0"/>
                          </a:rPr>
                          <m:t>𝑖</m:t>
                        </m:r>
                        <m:r>
                          <a:rPr lang="en-US" altLang="zh-TW" sz="2400" i="1">
                            <a:latin typeface="Cambria Math" panose="02040503050406030204" pitchFamily="18" charset="0"/>
                            <a:ea typeface="Cambria Math" panose="02040503050406030204" pitchFamily="18" charset="0"/>
                          </a:rPr>
                          <m:t>=1</m:t>
                        </m:r>
                      </m:sub>
                      <m:sup>
                        <m:sSub>
                          <m:sSubPr>
                            <m:ctrlPr>
                              <a:rPr lang="en-US" altLang="zh-TW" sz="2400" i="1">
                                <a:latin typeface="Cambria Math" panose="02040503050406030204" pitchFamily="18" charset="0"/>
                                <a:ea typeface="Cambria Math" panose="02040503050406030204" pitchFamily="18" charset="0"/>
                              </a:rPr>
                            </m:ctrlPr>
                          </m:sSubPr>
                          <m:e>
                            <m:r>
                              <a:rPr lang="en-US" altLang="zh-TW" sz="2400" b="0" i="1" smtClean="0">
                                <a:latin typeface="Cambria Math" panose="02040503050406030204" pitchFamily="18" charset="0"/>
                                <a:ea typeface="Cambria Math" panose="02040503050406030204" pitchFamily="18" charset="0"/>
                              </a:rPr>
                              <m:t>𝑁</m:t>
                            </m:r>
                          </m:e>
                          <m:sub>
                            <m:r>
                              <a:rPr lang="en-US" altLang="zh-TW" sz="2400" b="0" i="1" smtClean="0">
                                <a:latin typeface="Cambria Math" panose="02040503050406030204" pitchFamily="18" charset="0"/>
                                <a:ea typeface="Cambria Math" panose="02040503050406030204" pitchFamily="18" charset="0"/>
                              </a:rPr>
                              <m:t>𝑛</m:t>
                            </m:r>
                          </m:sub>
                        </m:sSub>
                      </m:sup>
                      <m:e>
                        <m:nary>
                          <m:naryPr>
                            <m:chr m:val="∑"/>
                            <m:ctrlPr>
                              <a:rPr lang="en-US" altLang="zh-TW" sz="2400" i="1">
                                <a:latin typeface="Cambria Math" panose="02040503050406030204" pitchFamily="18" charset="0"/>
                                <a:ea typeface="Cambria Math" panose="02040503050406030204" pitchFamily="18" charset="0"/>
                              </a:rPr>
                            </m:ctrlPr>
                          </m:naryPr>
                          <m:sub>
                            <m:r>
                              <a:rPr lang="en-US" altLang="zh-TW" sz="2400" b="0" i="1" smtClean="0">
                                <a:latin typeface="Cambria Math" panose="02040503050406030204" pitchFamily="18" charset="0"/>
                                <a:ea typeface="Cambria Math" panose="02040503050406030204" pitchFamily="18" charset="0"/>
                              </a:rPr>
                              <m:t>𝑗</m:t>
                            </m:r>
                            <m:r>
                              <a:rPr lang="en-US" altLang="zh-TW" sz="2400" i="1">
                                <a:latin typeface="Cambria Math" panose="02040503050406030204" pitchFamily="18" charset="0"/>
                                <a:ea typeface="Cambria Math" panose="02040503050406030204" pitchFamily="18" charset="0"/>
                              </a:rPr>
                              <m:t>=1</m:t>
                            </m:r>
                          </m:sub>
                          <m:sup>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𝑁</m:t>
                                </m:r>
                              </m:e>
                              <m:sub>
                                <m:r>
                                  <a:rPr lang="en-US" altLang="zh-TW" sz="2400" i="1">
                                    <a:latin typeface="Cambria Math" panose="02040503050406030204" pitchFamily="18" charset="0"/>
                                    <a:ea typeface="Cambria Math" panose="02040503050406030204" pitchFamily="18" charset="0"/>
                                  </a:rPr>
                                  <m:t>𝑎</m:t>
                                </m:r>
                              </m:sub>
                            </m:sSub>
                          </m:sup>
                          <m:e>
                            <m:r>
                              <a:rPr lang="en-US" altLang="zh-TW" sz="2400" i="1" smtClean="0">
                                <a:latin typeface="Cambria Math" panose="02040503050406030204" pitchFamily="18" charset="0"/>
                                <a:ea typeface="Cambria Math" panose="02040503050406030204" pitchFamily="18" charset="0"/>
                              </a:rPr>
                              <m:t>ℋ</m:t>
                            </m:r>
                            <m:r>
                              <a:rPr lang="en-US" altLang="zh-TW" sz="2400" i="1">
                                <a:latin typeface="Cambria Math" panose="02040503050406030204" pitchFamily="18" charset="0"/>
                                <a:ea typeface="Cambria Math" panose="02040503050406030204" pitchFamily="18" charset="0"/>
                              </a:rPr>
                              <m:t>(</m:t>
                            </m:r>
                            <m:r>
                              <a:rPr lang="zh-TW" altLang="en-US" sz="2400" i="1" smtClean="0">
                                <a:latin typeface="Cambria Math" panose="02040503050406030204" pitchFamily="18" charset="0"/>
                                <a:ea typeface="Cambria Math" panose="02040503050406030204" pitchFamily="18" charset="0"/>
                              </a:rPr>
                              <m:t>𝒜</m:t>
                            </m:r>
                            <m:r>
                              <a:rPr lang="en-US" altLang="zh-TW" sz="2400" i="1">
                                <a:latin typeface="Cambria Math" panose="02040503050406030204" pitchFamily="18" charset="0"/>
                                <a:ea typeface="Cambria Math" panose="02040503050406030204" pitchFamily="18" charset="0"/>
                              </a:rPr>
                              <m:t>(</m:t>
                            </m:r>
                            <m:sSup>
                              <m:sSupPr>
                                <m:ctrlPr>
                                  <a:rPr lang="en-US" altLang="zh-TW" sz="2400" i="1">
                                    <a:latin typeface="Cambria Math" panose="02040503050406030204" pitchFamily="18" charset="0"/>
                                    <a:ea typeface="Cambria Math" panose="02040503050406030204" pitchFamily="18" charset="0"/>
                                  </a:rPr>
                                </m:ctrlPr>
                              </m:sSupPr>
                              <m:e>
                                <m:sSub>
                                  <m:sSubPr>
                                    <m:ctrlPr>
                                      <a:rPr lang="en-US" altLang="zh-TW" sz="2400" i="1" smtClean="0">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𝑥</m:t>
                                    </m:r>
                                  </m:e>
                                  <m:sub>
                                    <m:r>
                                      <a:rPr lang="en-US" altLang="zh-TW" sz="2400" b="0" i="1" smtClean="0">
                                        <a:latin typeface="Cambria Math" panose="02040503050406030204" pitchFamily="18" charset="0"/>
                                        <a:ea typeface="Cambria Math" panose="02040503050406030204" pitchFamily="18" charset="0"/>
                                      </a:rPr>
                                      <m:t>𝑗</m:t>
                                    </m:r>
                                  </m:sub>
                                </m:sSub>
                              </m:e>
                              <m:sup>
                                <m:r>
                                  <a:rPr lang="en-US" altLang="zh-TW" sz="2400" b="0" i="1" smtClean="0">
                                    <a:latin typeface="Cambria Math" panose="02040503050406030204" pitchFamily="18" charset="0"/>
                                    <a:ea typeface="Cambria Math" panose="02040503050406030204" pitchFamily="18" charset="0"/>
                                  </a:rPr>
                                  <m:t>𝑎</m:t>
                                </m:r>
                              </m:sup>
                            </m:sSup>
                            <m:r>
                              <a:rPr lang="en-US" altLang="zh-TW" sz="2400" i="1">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m:t>
                            </m:r>
                            <m:r>
                              <a:rPr lang="zh-TW" altLang="en-US" sz="2400" i="1" smtClean="0">
                                <a:latin typeface="Cambria Math" panose="02040503050406030204" pitchFamily="18" charset="0"/>
                                <a:ea typeface="Cambria Math" panose="02040503050406030204" pitchFamily="18" charset="0"/>
                              </a:rPr>
                              <m:t>𝒜</m:t>
                            </m:r>
                            <m:r>
                              <a:rPr lang="en-US" altLang="zh-TW" sz="2400" b="0" i="1" smtClean="0">
                                <a:latin typeface="Cambria Math" panose="02040503050406030204" pitchFamily="18" charset="0"/>
                                <a:ea typeface="Cambria Math" panose="02040503050406030204" pitchFamily="18" charset="0"/>
                              </a:rPr>
                              <m:t>(</m:t>
                            </m:r>
                            <m:sSup>
                              <m:sSupPr>
                                <m:ctrlPr>
                                  <a:rPr lang="en-US" altLang="zh-TW" sz="2400" b="0" i="1" smtClean="0">
                                    <a:latin typeface="Cambria Math" panose="02040503050406030204" pitchFamily="18" charset="0"/>
                                    <a:ea typeface="Cambria Math" panose="02040503050406030204" pitchFamily="18" charset="0"/>
                                  </a:rPr>
                                </m:ctrlPr>
                              </m:sSupPr>
                              <m:e>
                                <m:sSub>
                                  <m:sSubPr>
                                    <m:ctrlPr>
                                      <a:rPr lang="en-US" altLang="zh-TW" sz="2400" b="0" i="1" smtClean="0">
                                        <a:latin typeface="Cambria Math" panose="02040503050406030204" pitchFamily="18" charset="0"/>
                                        <a:ea typeface="Cambria Math" panose="02040503050406030204" pitchFamily="18" charset="0"/>
                                      </a:rPr>
                                    </m:ctrlPr>
                                  </m:sSubPr>
                                  <m:e>
                                    <m:r>
                                      <a:rPr lang="en-US" altLang="zh-TW" sz="2400" b="0" i="1" smtClean="0">
                                        <a:latin typeface="Cambria Math" panose="02040503050406030204" pitchFamily="18" charset="0"/>
                                        <a:ea typeface="Cambria Math" panose="02040503050406030204" pitchFamily="18" charset="0"/>
                                      </a:rPr>
                                      <m:t>𝑥</m:t>
                                    </m:r>
                                  </m:e>
                                  <m:sub>
                                    <m:r>
                                      <a:rPr lang="en-US" altLang="zh-TW" sz="2400" b="0" i="1" smtClean="0">
                                        <a:latin typeface="Cambria Math" panose="02040503050406030204" pitchFamily="18" charset="0"/>
                                        <a:ea typeface="Cambria Math" panose="02040503050406030204" pitchFamily="18" charset="0"/>
                                      </a:rPr>
                                      <m:t>𝑖</m:t>
                                    </m:r>
                                  </m:sub>
                                </m:sSub>
                              </m:e>
                              <m:sup>
                                <m:r>
                                  <a:rPr lang="en-US" altLang="zh-TW" sz="2400" b="0" i="1" smtClean="0">
                                    <a:latin typeface="Cambria Math" panose="02040503050406030204" pitchFamily="18" charset="0"/>
                                    <a:ea typeface="Cambria Math" panose="02040503050406030204" pitchFamily="18" charset="0"/>
                                  </a:rPr>
                                  <m:t>𝑛</m:t>
                                </m:r>
                              </m:sup>
                            </m:sSup>
                            <m:r>
                              <a:rPr lang="en-US" altLang="zh-TW" sz="2400" b="0" i="1" smtClean="0">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m:t>
                            </m:r>
                            <m:r>
                              <m:rPr>
                                <m:nor/>
                              </m:rPr>
                              <a:rPr lang="en-US" altLang="zh-TW" sz="2400" dirty="0"/>
                              <m:t> </m:t>
                            </m:r>
                          </m:e>
                        </m:nary>
                      </m:e>
                    </m:nary>
                  </m:oMath>
                </a14:m>
                <a:endParaRPr lang="en-US" altLang="zh-TW" sz="2400" dirty="0"/>
              </a:p>
              <a:p>
                <a:pPr marL="0" indent="0">
                  <a:lnSpc>
                    <a:spcPct val="150000"/>
                  </a:lnSpc>
                  <a:buNone/>
                </a:pPr>
                <a:r>
                  <a:rPr lang="en-US" altLang="zh-TW" sz="2400" b="0" dirty="0"/>
                  <a:t>  </a:t>
                </a:r>
                <a14:m>
                  <m:oMath xmlns:m="http://schemas.openxmlformats.org/officeDocument/2006/math">
                    <m:r>
                      <m:rPr>
                        <m:sty m:val="p"/>
                      </m:rPr>
                      <a:rPr lang="en-US" altLang="zh-TW" sz="2400" b="0" i="0" smtClean="0">
                        <a:latin typeface="Cambria Math" panose="02040503050406030204" pitchFamily="18" charset="0"/>
                      </a:rPr>
                      <m:t>p</m:t>
                    </m:r>
                    <m:r>
                      <a:rPr lang="en-US" altLang="zh-TW" sz="2400" b="0" i="1" smtClean="0">
                        <a:latin typeface="Cambria Math" panose="02040503050406030204" pitchFamily="18" charset="0"/>
                      </a:rPr>
                      <m:t>𝐴𝑈𝐶</m:t>
                    </m:r>
                    <m:r>
                      <a:rPr lang="en-US" altLang="zh-TW" sz="2400" b="0" i="1" smtClean="0">
                        <a:latin typeface="Cambria Math" panose="02040503050406030204" pitchFamily="18" charset="0"/>
                      </a:rPr>
                      <m:t>=</m:t>
                    </m:r>
                  </m:oMath>
                </a14:m>
                <a:r>
                  <a:rPr lang="en-US" altLang="zh-TW" sz="2400" dirty="0">
                    <a:ea typeface="Cambria Math" panose="02040503050406030204" pitchFamily="18" charset="0"/>
                  </a:rPr>
                  <a:t> </a:t>
                </a:r>
                <a14:m>
                  <m:oMath xmlns:m="http://schemas.openxmlformats.org/officeDocument/2006/math">
                    <m:f>
                      <m:fPr>
                        <m:ctrlPr>
                          <a:rPr lang="en-US" altLang="zh-TW" sz="2400" i="1">
                            <a:latin typeface="Cambria Math" panose="02040503050406030204" pitchFamily="18" charset="0"/>
                            <a:ea typeface="Cambria Math" panose="02040503050406030204" pitchFamily="18" charset="0"/>
                          </a:rPr>
                        </m:ctrlPr>
                      </m:fPr>
                      <m:num>
                        <m:r>
                          <a:rPr lang="en-US" altLang="zh-TW" sz="2400" i="1">
                            <a:latin typeface="Cambria Math" panose="02040503050406030204" pitchFamily="18" charset="0"/>
                            <a:ea typeface="Cambria Math" panose="02040503050406030204" pitchFamily="18" charset="0"/>
                          </a:rPr>
                          <m:t>1</m:t>
                        </m:r>
                      </m:num>
                      <m:den>
                        <m:sSub>
                          <m:sSubPr>
                            <m:ctrlPr>
                              <a:rPr lang="en-US" altLang="zh-TW" sz="2400" i="1" smtClean="0">
                                <a:latin typeface="Cambria Math" panose="02040503050406030204" pitchFamily="18" charset="0"/>
                                <a:ea typeface="Cambria Math" panose="02040503050406030204" pitchFamily="18" charset="0"/>
                              </a:rPr>
                            </m:ctrlPr>
                          </m:sSubPr>
                          <m:e>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𝑝𝑁</m:t>
                            </m:r>
                          </m:e>
                          <m:sub>
                            <m:r>
                              <a:rPr lang="en-US" altLang="zh-TW" sz="2400" b="0" i="1" smtClean="0">
                                <a:latin typeface="Cambria Math" panose="02040503050406030204" pitchFamily="18" charset="0"/>
                                <a:ea typeface="Cambria Math" panose="02040503050406030204" pitchFamily="18" charset="0"/>
                              </a:rPr>
                              <m:t>𝑛</m:t>
                            </m:r>
                          </m:sub>
                        </m:sSub>
                        <m:r>
                          <a:rPr lang="en-US" altLang="zh-TW" sz="2400" b="0" i="1" smtClean="0">
                            <a:latin typeface="Cambria Math" panose="02040503050406030204" pitchFamily="18" charset="0"/>
                            <a:ea typeface="Cambria Math" panose="02040503050406030204" pitchFamily="18" charset="0"/>
                          </a:rPr>
                          <m:t>]</m:t>
                        </m:r>
                        <m:sSub>
                          <m:sSubPr>
                            <m:ctrlPr>
                              <a:rPr lang="en-US" altLang="zh-TW" sz="2400" i="1" smtClean="0">
                                <a:latin typeface="Cambria Math" panose="02040503050406030204" pitchFamily="18" charset="0"/>
                                <a:ea typeface="Cambria Math" panose="02040503050406030204" pitchFamily="18" charset="0"/>
                              </a:rPr>
                            </m:ctrlPr>
                          </m:sSubPr>
                          <m:e>
                            <m:r>
                              <a:rPr lang="en-US" altLang="zh-TW" sz="2400" b="0" i="1" smtClean="0">
                                <a:latin typeface="Cambria Math" panose="02040503050406030204" pitchFamily="18" charset="0"/>
                                <a:ea typeface="Cambria Math" panose="02040503050406030204" pitchFamily="18" charset="0"/>
                              </a:rPr>
                              <m:t>𝑁</m:t>
                            </m:r>
                          </m:e>
                          <m:sub>
                            <m:r>
                              <a:rPr lang="en-US" altLang="zh-TW" sz="2400" b="0" i="1" smtClean="0">
                                <a:latin typeface="Cambria Math" panose="02040503050406030204" pitchFamily="18" charset="0"/>
                                <a:ea typeface="Cambria Math" panose="02040503050406030204" pitchFamily="18" charset="0"/>
                              </a:rPr>
                              <m:t>𝑎</m:t>
                            </m:r>
                          </m:sub>
                        </m:sSub>
                      </m:den>
                    </m:f>
                    <m:nary>
                      <m:naryPr>
                        <m:chr m:val="∑"/>
                        <m:ctrlPr>
                          <a:rPr lang="en-US" altLang="zh-TW" sz="2400" i="1">
                            <a:latin typeface="Cambria Math" panose="02040503050406030204" pitchFamily="18" charset="0"/>
                            <a:ea typeface="Cambria Math" panose="02040503050406030204" pitchFamily="18" charset="0"/>
                          </a:rPr>
                        </m:ctrlPr>
                      </m:naryPr>
                      <m:sub>
                        <m:r>
                          <a:rPr lang="en-US" altLang="zh-TW" sz="2400" b="0" i="1" smtClean="0">
                            <a:latin typeface="Cambria Math" panose="02040503050406030204" pitchFamily="18" charset="0"/>
                            <a:ea typeface="Cambria Math" panose="02040503050406030204" pitchFamily="18" charset="0"/>
                          </a:rPr>
                          <m:t>𝑖</m:t>
                        </m:r>
                        <m:r>
                          <a:rPr lang="en-US" altLang="zh-TW" sz="2400" i="1">
                            <a:latin typeface="Cambria Math" panose="02040503050406030204" pitchFamily="18" charset="0"/>
                            <a:ea typeface="Cambria Math" panose="02040503050406030204" pitchFamily="18" charset="0"/>
                          </a:rPr>
                          <m:t>=1</m:t>
                        </m:r>
                      </m:sub>
                      <m:sup>
                        <m:sSub>
                          <m:sSubPr>
                            <m:ctrlPr>
                              <a:rPr lang="en-US" altLang="zh-TW" sz="2400" i="1">
                                <a:latin typeface="Cambria Math" panose="02040503050406030204" pitchFamily="18" charset="0"/>
                                <a:ea typeface="Cambria Math" panose="02040503050406030204" pitchFamily="18" charset="0"/>
                              </a:rPr>
                            </m:ctrlPr>
                          </m:sSubPr>
                          <m:e>
                            <m:r>
                              <a:rPr lang="en-US" altLang="zh-TW" sz="2400" b="0" i="1" smtClean="0">
                                <a:latin typeface="Cambria Math" panose="02040503050406030204" pitchFamily="18" charset="0"/>
                                <a:ea typeface="Cambria Math" panose="02040503050406030204" pitchFamily="18" charset="0"/>
                              </a:rPr>
                              <m:t>𝑝𝑁</m:t>
                            </m:r>
                          </m:e>
                          <m:sub>
                            <m:r>
                              <a:rPr lang="en-US" altLang="zh-TW" sz="2400" b="0" i="1" smtClean="0">
                                <a:latin typeface="Cambria Math" panose="02040503050406030204" pitchFamily="18" charset="0"/>
                                <a:ea typeface="Cambria Math" panose="02040503050406030204" pitchFamily="18" charset="0"/>
                              </a:rPr>
                              <m:t>𝑛</m:t>
                            </m:r>
                          </m:sub>
                        </m:sSub>
                      </m:sup>
                      <m:e>
                        <m:nary>
                          <m:naryPr>
                            <m:chr m:val="∑"/>
                            <m:ctrlPr>
                              <a:rPr lang="en-US" altLang="zh-TW" sz="2400" i="1">
                                <a:latin typeface="Cambria Math" panose="02040503050406030204" pitchFamily="18" charset="0"/>
                                <a:ea typeface="Cambria Math" panose="02040503050406030204" pitchFamily="18" charset="0"/>
                              </a:rPr>
                            </m:ctrlPr>
                          </m:naryPr>
                          <m:sub>
                            <m:r>
                              <a:rPr lang="en-US" altLang="zh-TW" sz="2400" b="0" i="1" smtClean="0">
                                <a:latin typeface="Cambria Math" panose="02040503050406030204" pitchFamily="18" charset="0"/>
                                <a:ea typeface="Cambria Math" panose="02040503050406030204" pitchFamily="18" charset="0"/>
                              </a:rPr>
                              <m:t>𝑗</m:t>
                            </m:r>
                            <m:r>
                              <a:rPr lang="en-US" altLang="zh-TW" sz="2400" i="1">
                                <a:latin typeface="Cambria Math" panose="02040503050406030204" pitchFamily="18" charset="0"/>
                                <a:ea typeface="Cambria Math" panose="02040503050406030204" pitchFamily="18" charset="0"/>
                              </a:rPr>
                              <m:t>=1</m:t>
                            </m:r>
                          </m:sub>
                          <m:sup>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𝑁</m:t>
                                </m:r>
                              </m:e>
                              <m:sub>
                                <m:r>
                                  <a:rPr lang="en-US" altLang="zh-TW" sz="2400" i="1">
                                    <a:latin typeface="Cambria Math" panose="02040503050406030204" pitchFamily="18" charset="0"/>
                                    <a:ea typeface="Cambria Math" panose="02040503050406030204" pitchFamily="18" charset="0"/>
                                  </a:rPr>
                                  <m:t>𝑎</m:t>
                                </m:r>
                              </m:sub>
                            </m:sSub>
                          </m:sup>
                          <m:e>
                            <m:r>
                              <a:rPr lang="en-US" altLang="zh-TW" sz="2400" i="1" smtClean="0">
                                <a:latin typeface="Cambria Math" panose="02040503050406030204" pitchFamily="18" charset="0"/>
                                <a:ea typeface="Cambria Math" panose="02040503050406030204" pitchFamily="18" charset="0"/>
                              </a:rPr>
                              <m:t>ℋ</m:t>
                            </m:r>
                            <m:r>
                              <a:rPr lang="en-US" altLang="zh-TW" sz="2400" i="1">
                                <a:latin typeface="Cambria Math" panose="02040503050406030204" pitchFamily="18" charset="0"/>
                                <a:ea typeface="Cambria Math" panose="02040503050406030204" pitchFamily="18" charset="0"/>
                              </a:rPr>
                              <m:t>(</m:t>
                            </m:r>
                            <m:r>
                              <a:rPr lang="zh-TW" altLang="en-US" sz="2400" i="1" smtClean="0">
                                <a:latin typeface="Cambria Math" panose="02040503050406030204" pitchFamily="18" charset="0"/>
                                <a:ea typeface="Cambria Math" panose="02040503050406030204" pitchFamily="18" charset="0"/>
                              </a:rPr>
                              <m:t>𝒜</m:t>
                            </m:r>
                            <m:r>
                              <a:rPr lang="en-US" altLang="zh-TW" sz="2400" i="1">
                                <a:latin typeface="Cambria Math" panose="02040503050406030204" pitchFamily="18" charset="0"/>
                                <a:ea typeface="Cambria Math" panose="02040503050406030204" pitchFamily="18" charset="0"/>
                              </a:rPr>
                              <m:t>(</m:t>
                            </m:r>
                            <m:sSup>
                              <m:sSupPr>
                                <m:ctrlPr>
                                  <a:rPr lang="en-US" altLang="zh-TW" sz="2400" i="1">
                                    <a:latin typeface="Cambria Math" panose="02040503050406030204" pitchFamily="18" charset="0"/>
                                    <a:ea typeface="Cambria Math" panose="02040503050406030204" pitchFamily="18" charset="0"/>
                                  </a:rPr>
                                </m:ctrlPr>
                              </m:sSupPr>
                              <m:e>
                                <m:sSub>
                                  <m:sSubPr>
                                    <m:ctrlPr>
                                      <a:rPr lang="en-US" altLang="zh-TW" sz="2400" i="1" smtClean="0">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𝑥</m:t>
                                    </m:r>
                                  </m:e>
                                  <m:sub>
                                    <m:r>
                                      <a:rPr lang="en-US" altLang="zh-TW" sz="2400" b="0" i="1" smtClean="0">
                                        <a:latin typeface="Cambria Math" panose="02040503050406030204" pitchFamily="18" charset="0"/>
                                        <a:ea typeface="Cambria Math" panose="02040503050406030204" pitchFamily="18" charset="0"/>
                                      </a:rPr>
                                      <m:t>𝑗</m:t>
                                    </m:r>
                                  </m:sub>
                                </m:sSub>
                              </m:e>
                              <m:sup>
                                <m:r>
                                  <a:rPr lang="en-US" altLang="zh-TW" sz="2400" b="0" i="1" smtClean="0">
                                    <a:latin typeface="Cambria Math" panose="02040503050406030204" pitchFamily="18" charset="0"/>
                                    <a:ea typeface="Cambria Math" panose="02040503050406030204" pitchFamily="18" charset="0"/>
                                  </a:rPr>
                                  <m:t>𝑎</m:t>
                                </m:r>
                              </m:sup>
                            </m:sSup>
                            <m:r>
                              <a:rPr lang="en-US" altLang="zh-TW" sz="2400" i="1">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m:t>
                            </m:r>
                            <m:r>
                              <a:rPr lang="zh-TW" altLang="en-US" sz="2400" i="1" smtClean="0">
                                <a:latin typeface="Cambria Math" panose="02040503050406030204" pitchFamily="18" charset="0"/>
                                <a:ea typeface="Cambria Math" panose="02040503050406030204" pitchFamily="18" charset="0"/>
                              </a:rPr>
                              <m:t>𝒜</m:t>
                            </m:r>
                            <m:r>
                              <a:rPr lang="en-US" altLang="zh-TW" sz="2400" b="0" i="1" smtClean="0">
                                <a:latin typeface="Cambria Math" panose="02040503050406030204" pitchFamily="18" charset="0"/>
                                <a:ea typeface="Cambria Math" panose="02040503050406030204" pitchFamily="18" charset="0"/>
                              </a:rPr>
                              <m:t>(</m:t>
                            </m:r>
                            <m:sSup>
                              <m:sSupPr>
                                <m:ctrlPr>
                                  <a:rPr lang="en-US" altLang="zh-TW" sz="2400" b="0" i="1" smtClean="0">
                                    <a:latin typeface="Cambria Math" panose="02040503050406030204" pitchFamily="18" charset="0"/>
                                    <a:ea typeface="Cambria Math" panose="02040503050406030204" pitchFamily="18" charset="0"/>
                                  </a:rPr>
                                </m:ctrlPr>
                              </m:sSupPr>
                              <m:e>
                                <m:sSub>
                                  <m:sSubPr>
                                    <m:ctrlPr>
                                      <a:rPr lang="en-US" altLang="zh-TW" sz="2400" b="0" i="1" smtClean="0">
                                        <a:latin typeface="Cambria Math" panose="02040503050406030204" pitchFamily="18" charset="0"/>
                                        <a:ea typeface="Cambria Math" panose="02040503050406030204" pitchFamily="18" charset="0"/>
                                      </a:rPr>
                                    </m:ctrlPr>
                                  </m:sSubPr>
                                  <m:e>
                                    <m:r>
                                      <a:rPr lang="en-US" altLang="zh-TW" sz="2400" b="0" i="1" smtClean="0">
                                        <a:latin typeface="Cambria Math" panose="02040503050406030204" pitchFamily="18" charset="0"/>
                                        <a:ea typeface="Cambria Math" panose="02040503050406030204" pitchFamily="18" charset="0"/>
                                      </a:rPr>
                                      <m:t>𝑥</m:t>
                                    </m:r>
                                  </m:e>
                                  <m:sub>
                                    <m:r>
                                      <a:rPr lang="en-US" altLang="zh-TW" sz="2400" b="0" i="1" smtClean="0">
                                        <a:latin typeface="Cambria Math" panose="02040503050406030204" pitchFamily="18" charset="0"/>
                                        <a:ea typeface="Cambria Math" panose="02040503050406030204" pitchFamily="18" charset="0"/>
                                      </a:rPr>
                                      <m:t>𝑖</m:t>
                                    </m:r>
                                  </m:sub>
                                </m:sSub>
                              </m:e>
                              <m:sup>
                                <m:r>
                                  <a:rPr lang="en-US" altLang="zh-TW" sz="2400" b="0" i="1" smtClean="0">
                                    <a:latin typeface="Cambria Math" panose="02040503050406030204" pitchFamily="18" charset="0"/>
                                    <a:ea typeface="Cambria Math" panose="02040503050406030204" pitchFamily="18" charset="0"/>
                                  </a:rPr>
                                  <m:t>𝑛</m:t>
                                </m:r>
                              </m:sup>
                            </m:sSup>
                            <m:r>
                              <a:rPr lang="en-US" altLang="zh-TW" sz="2400" b="0" i="1" smtClean="0">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m:t>
                            </m:r>
                            <m:r>
                              <m:rPr>
                                <m:nor/>
                              </m:rPr>
                              <a:rPr lang="en-US" altLang="zh-TW" sz="2400" dirty="0"/>
                              <m:t> </m:t>
                            </m:r>
                          </m:e>
                        </m:nary>
                      </m:e>
                    </m:nary>
                  </m:oMath>
                </a14:m>
                <a:endParaRPr lang="zh-TW" altLang="en-US" dirty="0"/>
              </a:p>
            </p:txBody>
          </p:sp>
        </mc:Choice>
        <mc:Fallback xmlns="">
          <p:sp>
            <p:nvSpPr>
              <p:cNvPr id="3" name="內容版面配置區 2">
                <a:extLst>
                  <a:ext uri="{FF2B5EF4-FFF2-40B4-BE49-F238E27FC236}">
                    <a16:creationId xmlns:a16="http://schemas.microsoft.com/office/drawing/2014/main" id="{3A951C15-CAC1-4304-BC7A-39A570D7901B}"/>
                  </a:ext>
                </a:extLst>
              </p:cNvPr>
              <p:cNvSpPr>
                <a:spLocks noGrp="1" noRot="1" noChangeAspect="1" noMove="1" noResize="1" noEditPoints="1" noAdjustHandles="1" noChangeArrowheads="1" noChangeShapeType="1" noTextEdit="1"/>
              </p:cNvSpPr>
              <p:nvPr>
                <p:ph idx="1"/>
              </p:nvPr>
            </p:nvSpPr>
            <p:spPr>
              <a:xfrm>
                <a:off x="838200" y="1825625"/>
                <a:ext cx="10607040" cy="4351338"/>
              </a:xfrm>
              <a:blipFill>
                <a:blip r:embed="rId3"/>
                <a:stretch>
                  <a:fillRect l="-1034" t="-1261" r="-2069"/>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D094BB42-9AD2-A16D-334B-64BC87F8A7E8}"/>
              </a:ext>
            </a:extLst>
          </p:cNvPr>
          <p:cNvSpPr>
            <a:spLocks noGrp="1"/>
          </p:cNvSpPr>
          <p:nvPr>
            <p:ph type="sldNum" sz="quarter" idx="12"/>
          </p:nvPr>
        </p:nvSpPr>
        <p:spPr/>
        <p:txBody>
          <a:bodyPr/>
          <a:lstStyle/>
          <a:p>
            <a:fld id="{C5AB2027-94D0-401C-99E4-4805D9E8684C}" type="slidenum">
              <a:rPr lang="zh-TW" altLang="en-US" smtClean="0"/>
              <a:t>18</a:t>
            </a:fld>
            <a:endParaRPr lang="zh-TW" altLang="en-US"/>
          </a:p>
        </p:txBody>
      </p:sp>
      <p:sp>
        <p:nvSpPr>
          <p:cNvPr id="7" name="標題 1">
            <a:extLst>
              <a:ext uri="{FF2B5EF4-FFF2-40B4-BE49-F238E27FC236}">
                <a16:creationId xmlns:a16="http://schemas.microsoft.com/office/drawing/2014/main" id="{438FA7DA-C374-5E0A-7544-B6B93ECA2BB8}"/>
              </a:ext>
            </a:extLst>
          </p:cNvPr>
          <p:cNvSpPr txBox="1">
            <a:spLocks/>
          </p:cNvSpPr>
          <p:nvPr/>
        </p:nvSpPr>
        <p:spPr>
          <a:xfrm>
            <a:off x="1761940" y="246505"/>
            <a:ext cx="98399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b="1" dirty="0"/>
              <a:t>Metrics</a:t>
            </a:r>
            <a:endParaRPr lang="zh-TW" altLang="en-US" b="1" dirty="0"/>
          </a:p>
        </p:txBody>
      </p:sp>
      <p:grpSp>
        <p:nvGrpSpPr>
          <p:cNvPr id="8" name="群組 7">
            <a:extLst>
              <a:ext uri="{FF2B5EF4-FFF2-40B4-BE49-F238E27FC236}">
                <a16:creationId xmlns:a16="http://schemas.microsoft.com/office/drawing/2014/main" id="{39F9B5F3-9CC8-4DDF-992F-024D4D05AF64}"/>
              </a:ext>
            </a:extLst>
          </p:cNvPr>
          <p:cNvGrpSpPr/>
          <p:nvPr/>
        </p:nvGrpSpPr>
        <p:grpSpPr>
          <a:xfrm>
            <a:off x="590100" y="394772"/>
            <a:ext cx="923740" cy="923740"/>
            <a:chOff x="419285" y="258948"/>
            <a:chExt cx="923740" cy="923740"/>
          </a:xfrm>
        </p:grpSpPr>
        <p:sp>
          <p:nvSpPr>
            <p:cNvPr id="9" name="任意多边形: 形状 21">
              <a:extLst>
                <a:ext uri="{FF2B5EF4-FFF2-40B4-BE49-F238E27FC236}">
                  <a16:creationId xmlns:a16="http://schemas.microsoft.com/office/drawing/2014/main" id="{F8763992-4A59-4FB8-39A1-B0B2B53807BD}"/>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a:ea typeface="微软雅黑"/>
                <a:cs typeface="+mn-cs"/>
              </a:endParaRPr>
            </a:p>
          </p:txBody>
        </p:sp>
        <p:sp>
          <p:nvSpPr>
            <p:cNvPr id="10" name="任意多边形: 形状 22">
              <a:extLst>
                <a:ext uri="{FF2B5EF4-FFF2-40B4-BE49-F238E27FC236}">
                  <a16:creationId xmlns:a16="http://schemas.microsoft.com/office/drawing/2014/main" id="{3FB117DE-9033-7064-08DA-F288C1D6E144}"/>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solidFill>
              <a:srgbClr val="01A89E"/>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a:ea typeface="微软雅黑"/>
                <a:cs typeface="+mn-cs"/>
              </a:endParaRPr>
            </a:p>
          </p:txBody>
        </p:sp>
        <p:sp>
          <p:nvSpPr>
            <p:cNvPr id="11" name="文本框 23">
              <a:extLst>
                <a:ext uri="{FF2B5EF4-FFF2-40B4-BE49-F238E27FC236}">
                  <a16:creationId xmlns:a16="http://schemas.microsoft.com/office/drawing/2014/main" id="{134D4E52-D07A-C394-1289-214EBA801F6A}"/>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defTabSz="457200"/>
              <a:r>
                <a:rPr lang="en-US" altLang="zh-CN" sz="4000" dirty="0">
                  <a:solidFill>
                    <a:srgbClr val="01A89E"/>
                  </a:solidFill>
                  <a:latin typeface="Century Gothic" panose="020B0502020202020204" pitchFamily="34" charset="0"/>
                  <a:ea typeface="微软雅黑"/>
                </a:rPr>
                <a:t>04</a:t>
              </a:r>
              <a:endParaRPr lang="zh-CN" altLang="en-US" sz="4000" dirty="0">
                <a:solidFill>
                  <a:srgbClr val="01A89E"/>
                </a:solidFill>
                <a:latin typeface="Century Gothic" panose="020B0502020202020204" pitchFamily="34" charset="0"/>
                <a:ea typeface="微软雅黑"/>
              </a:endParaRPr>
            </a:p>
          </p:txBody>
        </p:sp>
      </p:grpSp>
      <p:pic>
        <p:nvPicPr>
          <p:cNvPr id="5" name="圖片 4">
            <a:extLst>
              <a:ext uri="{FF2B5EF4-FFF2-40B4-BE49-F238E27FC236}">
                <a16:creationId xmlns:a16="http://schemas.microsoft.com/office/drawing/2014/main" id="{7E0C21D1-7A0C-A29E-EE74-55C624BC2E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4529" y="3429000"/>
            <a:ext cx="3251789" cy="2705078"/>
          </a:xfrm>
          <a:prstGeom prst="rect">
            <a:avLst/>
          </a:prstGeom>
        </p:spPr>
      </p:pic>
    </p:spTree>
    <p:extLst>
      <p:ext uri="{BB962C8B-B14F-4D97-AF65-F5344CB8AC3E}">
        <p14:creationId xmlns:p14="http://schemas.microsoft.com/office/powerpoint/2010/main" val="29853131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5CA3EDE-509F-4A8F-9D33-3D3E358C9BC5}"/>
              </a:ext>
            </a:extLst>
          </p:cNvPr>
          <p:cNvSpPr>
            <a:spLocks noGrp="1"/>
          </p:cNvSpPr>
          <p:nvPr>
            <p:ph idx="1"/>
          </p:nvPr>
        </p:nvSpPr>
        <p:spPr/>
        <p:txBody>
          <a:bodyPr/>
          <a:lstStyle/>
          <a:p>
            <a:pPr marL="0" indent="0">
              <a:buNone/>
            </a:pPr>
            <a:r>
              <a:rPr lang="en-US" altLang="zh-TW" dirty="0"/>
              <a:t>MFB spectrograms of test samples for all machines at -6 dB SNR</a:t>
            </a:r>
          </a:p>
          <a:p>
            <a:pPr marL="0" indent="0">
              <a:buNone/>
            </a:pPr>
            <a:endParaRPr lang="zh-TW" altLang="en-US" dirty="0"/>
          </a:p>
        </p:txBody>
      </p:sp>
      <p:pic>
        <p:nvPicPr>
          <p:cNvPr id="5" name="圖片 4">
            <a:extLst>
              <a:ext uri="{FF2B5EF4-FFF2-40B4-BE49-F238E27FC236}">
                <a16:creationId xmlns:a16="http://schemas.microsoft.com/office/drawing/2014/main" id="{053E40AD-8CB4-4A27-97A0-C3F41E1F4B94}"/>
              </a:ext>
            </a:extLst>
          </p:cNvPr>
          <p:cNvPicPr>
            <a:picLocks noChangeAspect="1"/>
          </p:cNvPicPr>
          <p:nvPr/>
        </p:nvPicPr>
        <p:blipFill rotWithShape="1">
          <a:blip r:embed="rId3"/>
          <a:srcRect b="19891"/>
          <a:stretch/>
        </p:blipFill>
        <p:spPr>
          <a:xfrm>
            <a:off x="450444" y="2710032"/>
            <a:ext cx="5645556" cy="3367813"/>
          </a:xfrm>
          <a:prstGeom prst="rect">
            <a:avLst/>
          </a:prstGeom>
        </p:spPr>
      </p:pic>
      <p:pic>
        <p:nvPicPr>
          <p:cNvPr id="6" name="圖片 5">
            <a:extLst>
              <a:ext uri="{FF2B5EF4-FFF2-40B4-BE49-F238E27FC236}">
                <a16:creationId xmlns:a16="http://schemas.microsoft.com/office/drawing/2014/main" id="{7F5AA871-506E-4437-8E0A-707402FAAD3C}"/>
              </a:ext>
            </a:extLst>
          </p:cNvPr>
          <p:cNvPicPr>
            <a:picLocks noChangeAspect="1"/>
          </p:cNvPicPr>
          <p:nvPr/>
        </p:nvPicPr>
        <p:blipFill>
          <a:blip r:embed="rId4"/>
          <a:stretch>
            <a:fillRect/>
          </a:stretch>
        </p:blipFill>
        <p:spPr>
          <a:xfrm>
            <a:off x="6096000" y="2710032"/>
            <a:ext cx="5460435" cy="3367813"/>
          </a:xfrm>
          <a:prstGeom prst="rect">
            <a:avLst/>
          </a:prstGeom>
        </p:spPr>
      </p:pic>
      <p:sp>
        <p:nvSpPr>
          <p:cNvPr id="4" name="投影片編號版面配置區 3">
            <a:extLst>
              <a:ext uri="{FF2B5EF4-FFF2-40B4-BE49-F238E27FC236}">
                <a16:creationId xmlns:a16="http://schemas.microsoft.com/office/drawing/2014/main" id="{69869D9E-ADE0-1480-C9C3-9BBDA6C1AC32}"/>
              </a:ext>
            </a:extLst>
          </p:cNvPr>
          <p:cNvSpPr>
            <a:spLocks noGrp="1"/>
          </p:cNvSpPr>
          <p:nvPr>
            <p:ph type="sldNum" sz="quarter" idx="12"/>
          </p:nvPr>
        </p:nvSpPr>
        <p:spPr/>
        <p:txBody>
          <a:bodyPr/>
          <a:lstStyle/>
          <a:p>
            <a:fld id="{C5AB2027-94D0-401C-99E4-4805D9E8684C}" type="slidenum">
              <a:rPr lang="zh-TW" altLang="en-US" smtClean="0"/>
              <a:t>19</a:t>
            </a:fld>
            <a:endParaRPr lang="zh-TW" altLang="en-US"/>
          </a:p>
        </p:txBody>
      </p:sp>
      <p:sp>
        <p:nvSpPr>
          <p:cNvPr id="9" name="標題 1">
            <a:extLst>
              <a:ext uri="{FF2B5EF4-FFF2-40B4-BE49-F238E27FC236}">
                <a16:creationId xmlns:a16="http://schemas.microsoft.com/office/drawing/2014/main" id="{97EAF31E-66C5-B43B-56CE-388F61B46930}"/>
              </a:ext>
            </a:extLst>
          </p:cNvPr>
          <p:cNvSpPr txBox="1">
            <a:spLocks/>
          </p:cNvSpPr>
          <p:nvPr/>
        </p:nvSpPr>
        <p:spPr>
          <a:xfrm>
            <a:off x="1761940" y="246505"/>
            <a:ext cx="98399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b="1" dirty="0"/>
              <a:t>Results</a:t>
            </a:r>
            <a:endParaRPr lang="zh-TW" altLang="en-US" b="1" dirty="0"/>
          </a:p>
        </p:txBody>
      </p:sp>
      <p:grpSp>
        <p:nvGrpSpPr>
          <p:cNvPr id="10" name="群組 9">
            <a:extLst>
              <a:ext uri="{FF2B5EF4-FFF2-40B4-BE49-F238E27FC236}">
                <a16:creationId xmlns:a16="http://schemas.microsoft.com/office/drawing/2014/main" id="{06B09EE5-4644-AD6D-2ADF-074A5AE3FDC8}"/>
              </a:ext>
            </a:extLst>
          </p:cNvPr>
          <p:cNvGrpSpPr/>
          <p:nvPr/>
        </p:nvGrpSpPr>
        <p:grpSpPr>
          <a:xfrm>
            <a:off x="590100" y="394772"/>
            <a:ext cx="923740" cy="923740"/>
            <a:chOff x="419285" y="258948"/>
            <a:chExt cx="923740" cy="923740"/>
          </a:xfrm>
        </p:grpSpPr>
        <p:sp>
          <p:nvSpPr>
            <p:cNvPr id="11" name="任意多边形: 形状 21">
              <a:extLst>
                <a:ext uri="{FF2B5EF4-FFF2-40B4-BE49-F238E27FC236}">
                  <a16:creationId xmlns:a16="http://schemas.microsoft.com/office/drawing/2014/main" id="{DCC6A758-30F3-ABBB-44D4-4044A2D3D7E6}"/>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a:ea typeface="微软雅黑"/>
                <a:cs typeface="+mn-cs"/>
              </a:endParaRPr>
            </a:p>
          </p:txBody>
        </p:sp>
        <p:sp>
          <p:nvSpPr>
            <p:cNvPr id="12" name="任意多边形: 形状 22">
              <a:extLst>
                <a:ext uri="{FF2B5EF4-FFF2-40B4-BE49-F238E27FC236}">
                  <a16:creationId xmlns:a16="http://schemas.microsoft.com/office/drawing/2014/main" id="{6DEEC912-5646-E13D-5F65-9998F4B63180}"/>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solidFill>
              <a:srgbClr val="01A89E"/>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a:ea typeface="微软雅黑"/>
                <a:cs typeface="+mn-cs"/>
              </a:endParaRPr>
            </a:p>
          </p:txBody>
        </p:sp>
        <p:sp>
          <p:nvSpPr>
            <p:cNvPr id="13" name="文本框 23">
              <a:extLst>
                <a:ext uri="{FF2B5EF4-FFF2-40B4-BE49-F238E27FC236}">
                  <a16:creationId xmlns:a16="http://schemas.microsoft.com/office/drawing/2014/main" id="{84551B40-9B3D-9CB9-1495-9C0E02750939}"/>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defTabSz="457200"/>
              <a:r>
                <a:rPr lang="en-US" altLang="zh-CN" sz="4000" dirty="0">
                  <a:solidFill>
                    <a:srgbClr val="01A89E"/>
                  </a:solidFill>
                  <a:latin typeface="Century Gothic" panose="020B0502020202020204" pitchFamily="34" charset="0"/>
                  <a:ea typeface="微软雅黑"/>
                </a:rPr>
                <a:t>04</a:t>
              </a:r>
              <a:endParaRPr lang="zh-CN" altLang="en-US" sz="4000" dirty="0">
                <a:solidFill>
                  <a:srgbClr val="01A89E"/>
                </a:solidFill>
                <a:latin typeface="Century Gothic" panose="020B0502020202020204" pitchFamily="34" charset="0"/>
                <a:ea typeface="微软雅黑"/>
              </a:endParaRPr>
            </a:p>
          </p:txBody>
        </p:sp>
      </p:grpSp>
      <p:sp>
        <p:nvSpPr>
          <p:cNvPr id="2" name="矩形 1">
            <a:extLst>
              <a:ext uri="{FF2B5EF4-FFF2-40B4-BE49-F238E27FC236}">
                <a16:creationId xmlns:a16="http://schemas.microsoft.com/office/drawing/2014/main" id="{232F3972-DC9C-DE28-BDC5-870A390CAB87}"/>
              </a:ext>
            </a:extLst>
          </p:cNvPr>
          <p:cNvSpPr/>
          <p:nvPr/>
        </p:nvSpPr>
        <p:spPr>
          <a:xfrm>
            <a:off x="590100" y="2710032"/>
            <a:ext cx="2664729" cy="715426"/>
          </a:xfrm>
          <a:prstGeom prst="rect">
            <a:avLst/>
          </a:prstGeom>
          <a:noFill/>
          <a:ln w="28575">
            <a:solidFill>
              <a:srgbClr val="01A8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C65BE05E-5DFE-ACEB-D85F-4091CB9305F6}"/>
              </a:ext>
            </a:extLst>
          </p:cNvPr>
          <p:cNvSpPr/>
          <p:nvPr/>
        </p:nvSpPr>
        <p:spPr>
          <a:xfrm>
            <a:off x="590099" y="3574858"/>
            <a:ext cx="2664729" cy="685800"/>
          </a:xfrm>
          <a:prstGeom prst="rect">
            <a:avLst/>
          </a:prstGeom>
          <a:noFill/>
          <a:ln w="28575">
            <a:solidFill>
              <a:srgbClr val="01A8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3100A8B3-62A1-5BBC-FFC0-086E3D934535}"/>
              </a:ext>
            </a:extLst>
          </p:cNvPr>
          <p:cNvSpPr/>
          <p:nvPr/>
        </p:nvSpPr>
        <p:spPr>
          <a:xfrm>
            <a:off x="3254828" y="5237957"/>
            <a:ext cx="2664729" cy="685800"/>
          </a:xfrm>
          <a:prstGeom prst="rect">
            <a:avLst/>
          </a:prstGeom>
          <a:noFill/>
          <a:ln w="28575">
            <a:solidFill>
              <a:srgbClr val="01A8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30EC6904-D529-B29E-03B2-1779C28F1894}"/>
              </a:ext>
            </a:extLst>
          </p:cNvPr>
          <p:cNvSpPr/>
          <p:nvPr/>
        </p:nvSpPr>
        <p:spPr>
          <a:xfrm>
            <a:off x="6161488" y="3553086"/>
            <a:ext cx="2664729" cy="685800"/>
          </a:xfrm>
          <a:prstGeom prst="rect">
            <a:avLst/>
          </a:prstGeom>
          <a:noFill/>
          <a:ln w="28575">
            <a:solidFill>
              <a:srgbClr val="01A8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64043B18-57C3-A29C-915F-76238A5D4D62}"/>
              </a:ext>
            </a:extLst>
          </p:cNvPr>
          <p:cNvSpPr/>
          <p:nvPr/>
        </p:nvSpPr>
        <p:spPr>
          <a:xfrm>
            <a:off x="8869761" y="3553086"/>
            <a:ext cx="2664729" cy="685800"/>
          </a:xfrm>
          <a:prstGeom prst="rect">
            <a:avLst/>
          </a:prstGeom>
          <a:noFill/>
          <a:ln w="28575">
            <a:solidFill>
              <a:srgbClr val="01A8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4CFBCB7E-FE2B-5036-5055-11BCC2889296}"/>
              </a:ext>
            </a:extLst>
          </p:cNvPr>
          <p:cNvSpPr/>
          <p:nvPr/>
        </p:nvSpPr>
        <p:spPr>
          <a:xfrm>
            <a:off x="6161488" y="4392611"/>
            <a:ext cx="5368755" cy="1531146"/>
          </a:xfrm>
          <a:prstGeom prst="rect">
            <a:avLst/>
          </a:prstGeom>
          <a:noFill/>
          <a:ln w="28575">
            <a:solidFill>
              <a:srgbClr val="01A8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832962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任意多边形: 形状 12">
            <a:extLst>
              <a:ext uri="{FF2B5EF4-FFF2-40B4-BE49-F238E27FC236}">
                <a16:creationId xmlns:a16="http://schemas.microsoft.com/office/drawing/2014/main" id="{E62DD903-D86C-4073-94FC-BD9B347EBC1D}"/>
              </a:ext>
            </a:extLst>
          </p:cNvPr>
          <p:cNvSpPr/>
          <p:nvPr/>
        </p:nvSpPr>
        <p:spPr>
          <a:xfrm>
            <a:off x="0" y="3966174"/>
            <a:ext cx="12192000" cy="2891825"/>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2" name="投影片編號版面配置區 1">
            <a:extLst>
              <a:ext uri="{FF2B5EF4-FFF2-40B4-BE49-F238E27FC236}">
                <a16:creationId xmlns:a16="http://schemas.microsoft.com/office/drawing/2014/main" id="{604C8E1C-03B0-4BB4-86EC-ED97E7CE3D6F}"/>
              </a:ext>
            </a:extLst>
          </p:cNvPr>
          <p:cNvSpPr>
            <a:spLocks noGrp="1"/>
          </p:cNvSpPr>
          <p:nvPr>
            <p:ph type="sldNum" sz="quarter" idx="12"/>
          </p:nvPr>
        </p:nvSpPr>
        <p:spPr>
          <a:xfrm>
            <a:off x="8610600" y="6356350"/>
            <a:ext cx="2743200" cy="365125"/>
          </a:xfrm>
        </p:spPr>
        <p:txBody>
          <a:bodyPr/>
          <a:lstStyle/>
          <a:p>
            <a:fld id="{0F4207B3-52FD-40DD-ABEC-F0F37AABC5A9}" type="slidenum">
              <a:rPr lang="zh-TW" altLang="en-US" smtClean="0"/>
              <a:t>2</a:t>
            </a:fld>
            <a:endParaRPr lang="zh-TW" altLang="en-US"/>
          </a:p>
        </p:txBody>
      </p:sp>
      <p:grpSp>
        <p:nvGrpSpPr>
          <p:cNvPr id="30" name="组合 1">
            <a:extLst>
              <a:ext uri="{FF2B5EF4-FFF2-40B4-BE49-F238E27FC236}">
                <a16:creationId xmlns:a16="http://schemas.microsoft.com/office/drawing/2014/main" id="{6F67E0F6-CABE-45E5-AB5D-28C1DFA2728C}"/>
              </a:ext>
            </a:extLst>
          </p:cNvPr>
          <p:cNvGrpSpPr/>
          <p:nvPr/>
        </p:nvGrpSpPr>
        <p:grpSpPr>
          <a:xfrm rot="16200000">
            <a:off x="5590085" y="-406247"/>
            <a:ext cx="1011831" cy="3349470"/>
            <a:chOff x="1615954" y="1216491"/>
            <a:chExt cx="1011831" cy="3349470"/>
          </a:xfrm>
        </p:grpSpPr>
        <p:sp>
          <p:nvSpPr>
            <p:cNvPr id="32" name="任意多边形: 形状 34">
              <a:extLst>
                <a:ext uri="{FF2B5EF4-FFF2-40B4-BE49-F238E27FC236}">
                  <a16:creationId xmlns:a16="http://schemas.microsoft.com/office/drawing/2014/main" id="{D6E2D99B-9156-457D-ACC5-040115D8449B}"/>
                </a:ext>
              </a:extLst>
            </p:cNvPr>
            <p:cNvSpPr/>
            <p:nvPr/>
          </p:nvSpPr>
          <p:spPr>
            <a:xfrm>
              <a:off x="1615954" y="1216491"/>
              <a:ext cx="1011831" cy="3349470"/>
            </a:xfrm>
            <a:prstGeom prst="rect">
              <a:avLst/>
            </a:prstGeom>
            <a:noFill/>
            <a:ln w="38100" cap="flat" cmpd="sng" algn="ctr">
              <a:solidFill>
                <a:srgbClr val="40404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cs typeface="+mn-cs"/>
              </a:endParaRPr>
            </a:p>
          </p:txBody>
        </p:sp>
        <p:sp>
          <p:nvSpPr>
            <p:cNvPr id="33" name="文本框 29">
              <a:extLst>
                <a:ext uri="{FF2B5EF4-FFF2-40B4-BE49-F238E27FC236}">
                  <a16:creationId xmlns:a16="http://schemas.microsoft.com/office/drawing/2014/main" id="{172E0646-EA63-4B70-8E10-F2096C0B3393}"/>
                </a:ext>
              </a:extLst>
            </p:cNvPr>
            <p:cNvSpPr txBox="1"/>
            <p:nvPr/>
          </p:nvSpPr>
          <p:spPr>
            <a:xfrm rot="5400000">
              <a:off x="1049299" y="2506512"/>
              <a:ext cx="2145139" cy="769441"/>
            </a:xfrm>
            <a:prstGeom prst="rect">
              <a:avLst/>
            </a:prstGeom>
            <a:noFill/>
            <a:ln>
              <a:noFill/>
            </a:ln>
          </p:spPr>
          <p:txBody>
            <a:bodyPr wrap="none" rtlCol="0">
              <a:spAutoFit/>
              <a:scene3d>
                <a:camera prst="orthographicFront"/>
                <a:lightRig rig="threePt" dir="t"/>
              </a:scene3d>
              <a:sp3d contourW="12700"/>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4400" b="0" i="0" u="none" strike="noStrike" kern="0" cap="none" spc="0" normalizeH="0" baseline="0" noProof="0" dirty="0">
                  <a:ln>
                    <a:noFill/>
                  </a:ln>
                  <a:solidFill>
                    <a:srgbClr val="01A89E"/>
                  </a:solidFill>
                  <a:effectLst/>
                  <a:uLnTx/>
                  <a:uFillTx/>
                  <a:latin typeface="Century Gothic" panose="020B0502020202020204" pitchFamily="34" charset="0"/>
                  <a:ea typeface="微软雅黑"/>
                </a:rPr>
                <a:t>Outline</a:t>
              </a:r>
              <a:endParaRPr kumimoji="0" lang="zh-CN" altLang="en-US" sz="4400" b="0" i="0" u="none" strike="noStrike" kern="0" cap="none" spc="0" normalizeH="0" baseline="0" noProof="0" dirty="0">
                <a:ln>
                  <a:noFill/>
                </a:ln>
                <a:solidFill>
                  <a:srgbClr val="01A89E"/>
                </a:solidFill>
                <a:effectLst/>
                <a:uLnTx/>
                <a:uFillTx/>
                <a:latin typeface="Century Gothic" panose="020B0502020202020204" pitchFamily="34" charset="0"/>
                <a:ea typeface="微软雅黑"/>
              </a:endParaRPr>
            </a:p>
          </p:txBody>
        </p:sp>
      </p:grpSp>
      <p:grpSp>
        <p:nvGrpSpPr>
          <p:cNvPr id="35" name="组合 2">
            <a:extLst>
              <a:ext uri="{FF2B5EF4-FFF2-40B4-BE49-F238E27FC236}">
                <a16:creationId xmlns:a16="http://schemas.microsoft.com/office/drawing/2014/main" id="{D3C162B8-1FF0-4FC7-983E-CE04B784B991}"/>
              </a:ext>
            </a:extLst>
          </p:cNvPr>
          <p:cNvGrpSpPr/>
          <p:nvPr/>
        </p:nvGrpSpPr>
        <p:grpSpPr>
          <a:xfrm>
            <a:off x="499041" y="2683713"/>
            <a:ext cx="2103047" cy="2249455"/>
            <a:chOff x="2790292" y="1524238"/>
            <a:chExt cx="2103047" cy="2249455"/>
          </a:xfrm>
        </p:grpSpPr>
        <p:sp>
          <p:nvSpPr>
            <p:cNvPr id="36" name="文本框 16">
              <a:extLst>
                <a:ext uri="{FF2B5EF4-FFF2-40B4-BE49-F238E27FC236}">
                  <a16:creationId xmlns:a16="http://schemas.microsoft.com/office/drawing/2014/main" id="{1C5A5BF2-4088-4075-9BE5-3536EE11DBE6}"/>
                </a:ext>
              </a:extLst>
            </p:cNvPr>
            <p:cNvSpPr txBox="1"/>
            <p:nvPr/>
          </p:nvSpPr>
          <p:spPr>
            <a:xfrm>
              <a:off x="2790292" y="3342806"/>
              <a:ext cx="2103047" cy="430887"/>
            </a:xfrm>
            <a:prstGeom prst="rect">
              <a:avLst/>
            </a:prstGeom>
            <a:noFill/>
          </p:spPr>
          <p:txBody>
            <a:bodyPr wrap="square" rtlCol="0">
              <a:spAutoFit/>
              <a:scene3d>
                <a:camera prst="orthographicFront"/>
                <a:lightRig rig="threePt" dir="t"/>
              </a:scene3d>
              <a:sp3d contourW="12700"/>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TW" sz="22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Introduction</a:t>
              </a:r>
              <a:endParaRPr kumimoji="0" lang="zh-CN" altLang="en-US" sz="22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37" name="图文框 5">
              <a:extLst>
                <a:ext uri="{FF2B5EF4-FFF2-40B4-BE49-F238E27FC236}">
                  <a16:creationId xmlns:a16="http://schemas.microsoft.com/office/drawing/2014/main" id="{2D544348-390C-492F-AE6F-D47AEE0E7874}"/>
                </a:ext>
              </a:extLst>
            </p:cNvPr>
            <p:cNvSpPr/>
            <p:nvPr/>
          </p:nvSpPr>
          <p:spPr>
            <a:xfrm>
              <a:off x="3305360" y="1524238"/>
              <a:ext cx="1072912" cy="1072912"/>
            </a:xfrm>
            <a:prstGeom prst="frame">
              <a:avLst>
                <a:gd name="adj1" fmla="val 3597"/>
              </a:avLst>
            </a:prstGeom>
            <a:solidFill>
              <a:srgbClr val="01A89E"/>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cs typeface="+mn-cs"/>
              </a:endParaRPr>
            </a:p>
          </p:txBody>
        </p:sp>
        <p:sp>
          <p:nvSpPr>
            <p:cNvPr id="38" name="等腰三角形 37">
              <a:extLst>
                <a:ext uri="{FF2B5EF4-FFF2-40B4-BE49-F238E27FC236}">
                  <a16:creationId xmlns:a16="http://schemas.microsoft.com/office/drawing/2014/main" id="{8CEF6198-F3EA-4969-A3A2-6C761B311BC2}"/>
                </a:ext>
              </a:extLst>
            </p:cNvPr>
            <p:cNvSpPr/>
            <p:nvPr/>
          </p:nvSpPr>
          <p:spPr>
            <a:xfrm flipV="1">
              <a:off x="3715828" y="2806699"/>
              <a:ext cx="257268" cy="221782"/>
            </a:xfrm>
            <a:prstGeom prst="triangle">
              <a:avLst/>
            </a:prstGeom>
            <a:solidFill>
              <a:srgbClr val="01A89E"/>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39" name="文本框 44">
              <a:extLst>
                <a:ext uri="{FF2B5EF4-FFF2-40B4-BE49-F238E27FC236}">
                  <a16:creationId xmlns:a16="http://schemas.microsoft.com/office/drawing/2014/main" id="{B8B8DE52-0DF7-45C3-B3A7-27B101CA7798}"/>
                </a:ext>
              </a:extLst>
            </p:cNvPr>
            <p:cNvSpPr txBox="1"/>
            <p:nvPr/>
          </p:nvSpPr>
          <p:spPr>
            <a:xfrm>
              <a:off x="3305360" y="1689894"/>
              <a:ext cx="1072912" cy="707886"/>
            </a:xfrm>
            <a:prstGeom prst="rect">
              <a:avLst/>
            </a:prstGeom>
            <a:noFill/>
          </p:spPr>
          <p:txBody>
            <a:bodyPr wrap="square" rtlCol="0">
              <a:spAutoFit/>
              <a:scene3d>
                <a:camera prst="orthographicFront"/>
                <a:lightRig rig="threePt" dir="t"/>
              </a:scene3d>
              <a:sp3d contourW="12700"/>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4000" b="0" i="0" u="none" strike="noStrike" kern="0" cap="none" spc="0" normalizeH="0" baseline="0" noProof="0" dirty="0">
                  <a:ln>
                    <a:noFill/>
                  </a:ln>
                  <a:solidFill>
                    <a:prstClr val="black">
                      <a:lumMod val="75000"/>
                      <a:lumOff val="25000"/>
                    </a:prstClr>
                  </a:solidFill>
                  <a:effectLst/>
                  <a:uLnTx/>
                  <a:uFillTx/>
                  <a:latin typeface="Century Gothic" panose="020B0502020202020204" pitchFamily="34" charset="0"/>
                  <a:ea typeface="微软雅黑"/>
                </a:rPr>
                <a:t>01</a:t>
              </a:r>
              <a:endParaRPr kumimoji="0" lang="zh-CN" altLang="en-US" sz="4000" b="0" i="0" u="none" strike="noStrike" kern="0" cap="none" spc="0" normalizeH="0" baseline="0" noProof="0" dirty="0">
                <a:ln>
                  <a:noFill/>
                </a:ln>
                <a:solidFill>
                  <a:prstClr val="black">
                    <a:lumMod val="75000"/>
                    <a:lumOff val="25000"/>
                  </a:prstClr>
                </a:solidFill>
                <a:effectLst/>
                <a:uLnTx/>
                <a:uFillTx/>
                <a:latin typeface="Century Gothic" panose="020B0502020202020204" pitchFamily="34" charset="0"/>
                <a:ea typeface="微软雅黑"/>
              </a:endParaRPr>
            </a:p>
          </p:txBody>
        </p:sp>
      </p:grpSp>
      <p:grpSp>
        <p:nvGrpSpPr>
          <p:cNvPr id="40" name="组合 3">
            <a:extLst>
              <a:ext uri="{FF2B5EF4-FFF2-40B4-BE49-F238E27FC236}">
                <a16:creationId xmlns:a16="http://schemas.microsoft.com/office/drawing/2014/main" id="{ECB24085-508C-4F43-91FC-581DECDE552D}"/>
              </a:ext>
            </a:extLst>
          </p:cNvPr>
          <p:cNvGrpSpPr/>
          <p:nvPr/>
        </p:nvGrpSpPr>
        <p:grpSpPr>
          <a:xfrm>
            <a:off x="2659503" y="2683713"/>
            <a:ext cx="2327332" cy="2280233"/>
            <a:chOff x="4863079" y="1524238"/>
            <a:chExt cx="2327332" cy="2280233"/>
          </a:xfrm>
        </p:grpSpPr>
        <p:sp>
          <p:nvSpPr>
            <p:cNvPr id="41" name="文本框 17">
              <a:extLst>
                <a:ext uri="{FF2B5EF4-FFF2-40B4-BE49-F238E27FC236}">
                  <a16:creationId xmlns:a16="http://schemas.microsoft.com/office/drawing/2014/main" id="{4740445C-A1A3-432C-95D0-B952888AC1C8}"/>
                </a:ext>
              </a:extLst>
            </p:cNvPr>
            <p:cNvSpPr txBox="1"/>
            <p:nvPr/>
          </p:nvSpPr>
          <p:spPr>
            <a:xfrm>
              <a:off x="4863079" y="3333701"/>
              <a:ext cx="2327332" cy="470770"/>
            </a:xfrm>
            <a:prstGeom prst="rect">
              <a:avLst/>
            </a:prstGeom>
            <a:noFill/>
          </p:spPr>
          <p:txBody>
            <a:bodyPr wrap="square" rtlCol="0">
              <a:spAutoFit/>
              <a:scene3d>
                <a:camera prst="orthographicFront"/>
                <a:lightRig rig="threePt" dir="t"/>
              </a:scene3d>
              <a:sp3d contourW="12700"/>
            </a:bodyPr>
            <a:lstStyle/>
            <a:p>
              <a:pPr marL="0" marR="0" lvl="0" indent="0" algn="ctr" defTabSz="457200" eaLnBrk="1" fontAlgn="auto" latinLnBrk="0" hangingPunct="1">
                <a:lnSpc>
                  <a:spcPts val="3200"/>
                </a:lnSpc>
                <a:spcBef>
                  <a:spcPts val="0"/>
                </a:spcBef>
                <a:spcAft>
                  <a:spcPts val="0"/>
                </a:spcAft>
                <a:buClrTx/>
                <a:buSzTx/>
                <a:buFontTx/>
                <a:buNone/>
                <a:tabLst/>
                <a:defRPr/>
              </a:pPr>
              <a:r>
                <a:rPr kumimoji="0" lang="en-US" altLang="zh-TW" sz="22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System model</a:t>
              </a:r>
              <a:endParaRPr kumimoji="0" lang="zh-TW" altLang="en-US" sz="22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42" name="图文框 38">
              <a:extLst>
                <a:ext uri="{FF2B5EF4-FFF2-40B4-BE49-F238E27FC236}">
                  <a16:creationId xmlns:a16="http://schemas.microsoft.com/office/drawing/2014/main" id="{8FBA3260-803B-4638-ADE4-84E7CE5A8F3E}"/>
                </a:ext>
              </a:extLst>
            </p:cNvPr>
            <p:cNvSpPr/>
            <p:nvPr/>
          </p:nvSpPr>
          <p:spPr>
            <a:xfrm>
              <a:off x="5490289" y="1524238"/>
              <a:ext cx="1072912" cy="1072912"/>
            </a:xfrm>
            <a:prstGeom prst="frame">
              <a:avLst>
                <a:gd name="adj1" fmla="val 3597"/>
              </a:avLst>
            </a:prstGeom>
            <a:solidFill>
              <a:srgbClr val="01A89E"/>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cs typeface="+mn-cs"/>
              </a:endParaRPr>
            </a:p>
          </p:txBody>
        </p:sp>
        <p:sp>
          <p:nvSpPr>
            <p:cNvPr id="43" name="等腰三角形 42">
              <a:extLst>
                <a:ext uri="{FF2B5EF4-FFF2-40B4-BE49-F238E27FC236}">
                  <a16:creationId xmlns:a16="http://schemas.microsoft.com/office/drawing/2014/main" id="{A72DB905-CE6B-4EE8-8D48-FFB131EEFEFA}"/>
                </a:ext>
              </a:extLst>
            </p:cNvPr>
            <p:cNvSpPr/>
            <p:nvPr/>
          </p:nvSpPr>
          <p:spPr>
            <a:xfrm flipV="1">
              <a:off x="5898111" y="2806699"/>
              <a:ext cx="257268" cy="221782"/>
            </a:xfrm>
            <a:prstGeom prst="triangle">
              <a:avLst/>
            </a:prstGeom>
            <a:solidFill>
              <a:srgbClr val="01A89E"/>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44" name="文本框 45">
              <a:extLst>
                <a:ext uri="{FF2B5EF4-FFF2-40B4-BE49-F238E27FC236}">
                  <a16:creationId xmlns:a16="http://schemas.microsoft.com/office/drawing/2014/main" id="{A691007C-19B3-4AE8-9215-C11C84331EFA}"/>
                </a:ext>
              </a:extLst>
            </p:cNvPr>
            <p:cNvSpPr txBox="1"/>
            <p:nvPr/>
          </p:nvSpPr>
          <p:spPr>
            <a:xfrm>
              <a:off x="5490289" y="1689894"/>
              <a:ext cx="1072912" cy="707886"/>
            </a:xfrm>
            <a:prstGeom prst="rect">
              <a:avLst/>
            </a:prstGeom>
            <a:noFill/>
          </p:spPr>
          <p:txBody>
            <a:bodyPr wrap="square" rtlCol="0">
              <a:spAutoFit/>
              <a:scene3d>
                <a:camera prst="orthographicFront"/>
                <a:lightRig rig="threePt" dir="t"/>
              </a:scene3d>
              <a:sp3d contourW="12700"/>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4000" b="0" i="0" u="none" strike="noStrike" kern="0" cap="none" spc="0" normalizeH="0" baseline="0" noProof="0" dirty="0">
                  <a:ln>
                    <a:noFill/>
                  </a:ln>
                  <a:solidFill>
                    <a:prstClr val="black">
                      <a:lumMod val="75000"/>
                      <a:lumOff val="25000"/>
                    </a:prstClr>
                  </a:solidFill>
                  <a:effectLst/>
                  <a:uLnTx/>
                  <a:uFillTx/>
                  <a:latin typeface="Century Gothic" panose="020B0502020202020204" pitchFamily="34" charset="0"/>
                  <a:ea typeface="微软雅黑"/>
                </a:rPr>
                <a:t>02</a:t>
              </a:r>
              <a:endParaRPr kumimoji="0" lang="zh-CN" altLang="en-US" sz="4000" b="0" i="0" u="none" strike="noStrike" kern="0" cap="none" spc="0" normalizeH="0" baseline="0" noProof="0" dirty="0">
                <a:ln>
                  <a:noFill/>
                </a:ln>
                <a:solidFill>
                  <a:prstClr val="black">
                    <a:lumMod val="75000"/>
                    <a:lumOff val="25000"/>
                  </a:prstClr>
                </a:solidFill>
                <a:effectLst/>
                <a:uLnTx/>
                <a:uFillTx/>
                <a:latin typeface="Century Gothic" panose="020B0502020202020204" pitchFamily="34" charset="0"/>
                <a:ea typeface="微软雅黑"/>
              </a:endParaRPr>
            </a:p>
          </p:txBody>
        </p:sp>
      </p:grpSp>
      <p:grpSp>
        <p:nvGrpSpPr>
          <p:cNvPr id="18" name="组合 3">
            <a:extLst>
              <a:ext uri="{FF2B5EF4-FFF2-40B4-BE49-F238E27FC236}">
                <a16:creationId xmlns:a16="http://schemas.microsoft.com/office/drawing/2014/main" id="{48BC7677-DD98-1EE6-DCA4-D1456D75BB5D}"/>
              </a:ext>
            </a:extLst>
          </p:cNvPr>
          <p:cNvGrpSpPr/>
          <p:nvPr/>
        </p:nvGrpSpPr>
        <p:grpSpPr>
          <a:xfrm>
            <a:off x="5144730" y="2683713"/>
            <a:ext cx="2157539" cy="3100970"/>
            <a:chOff x="4975221" y="1524238"/>
            <a:chExt cx="2157539" cy="3100970"/>
          </a:xfrm>
        </p:grpSpPr>
        <p:sp>
          <p:nvSpPr>
            <p:cNvPr id="19" name="文本框 17">
              <a:extLst>
                <a:ext uri="{FF2B5EF4-FFF2-40B4-BE49-F238E27FC236}">
                  <a16:creationId xmlns:a16="http://schemas.microsoft.com/office/drawing/2014/main" id="{880071F6-8BE7-9FB7-C90A-BFB6F872C7AB}"/>
                </a:ext>
              </a:extLst>
            </p:cNvPr>
            <p:cNvSpPr txBox="1"/>
            <p:nvPr/>
          </p:nvSpPr>
          <p:spPr>
            <a:xfrm>
              <a:off x="4975221" y="3333701"/>
              <a:ext cx="2157539" cy="1291507"/>
            </a:xfrm>
            <a:prstGeom prst="rect">
              <a:avLst/>
            </a:prstGeom>
            <a:noFill/>
          </p:spPr>
          <p:txBody>
            <a:bodyPr wrap="square" rtlCol="0">
              <a:spAutoFit/>
              <a:scene3d>
                <a:camera prst="orthographicFront"/>
                <a:lightRig rig="threePt" dir="t"/>
              </a:scene3d>
              <a:sp3d contourW="12700"/>
            </a:bodyPr>
            <a:lstStyle/>
            <a:p>
              <a:pPr marL="0" marR="0" lvl="0" indent="0" algn="ctr" defTabSz="457200" eaLnBrk="1" fontAlgn="auto" latinLnBrk="0" hangingPunct="1">
                <a:lnSpc>
                  <a:spcPts val="3200"/>
                </a:lnSpc>
                <a:spcBef>
                  <a:spcPts val="0"/>
                </a:spcBef>
                <a:spcAft>
                  <a:spcPts val="0"/>
                </a:spcAft>
                <a:buClrTx/>
                <a:buSzTx/>
                <a:buFontTx/>
                <a:buNone/>
                <a:tabLst/>
                <a:defRPr/>
              </a:pPr>
              <a:r>
                <a:rPr kumimoji="0" lang="en-US" altLang="zh-TW" sz="22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Autoencoder-based approaches</a:t>
              </a:r>
            </a:p>
          </p:txBody>
        </p:sp>
        <p:sp>
          <p:nvSpPr>
            <p:cNvPr id="20" name="图文框 38">
              <a:extLst>
                <a:ext uri="{FF2B5EF4-FFF2-40B4-BE49-F238E27FC236}">
                  <a16:creationId xmlns:a16="http://schemas.microsoft.com/office/drawing/2014/main" id="{381E0EB8-D964-DF19-8D30-A390F50AE948}"/>
                </a:ext>
              </a:extLst>
            </p:cNvPr>
            <p:cNvSpPr/>
            <p:nvPr/>
          </p:nvSpPr>
          <p:spPr>
            <a:xfrm>
              <a:off x="5490289" y="1524238"/>
              <a:ext cx="1072912" cy="1072912"/>
            </a:xfrm>
            <a:prstGeom prst="frame">
              <a:avLst>
                <a:gd name="adj1" fmla="val 3597"/>
              </a:avLst>
            </a:prstGeom>
            <a:solidFill>
              <a:srgbClr val="01A89E"/>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cs typeface="+mn-cs"/>
              </a:endParaRPr>
            </a:p>
          </p:txBody>
        </p:sp>
        <p:sp>
          <p:nvSpPr>
            <p:cNvPr id="21" name="等腰三角形 20">
              <a:extLst>
                <a:ext uri="{FF2B5EF4-FFF2-40B4-BE49-F238E27FC236}">
                  <a16:creationId xmlns:a16="http://schemas.microsoft.com/office/drawing/2014/main" id="{AD7876ED-34A2-3C0E-886E-0A12CD5874CC}"/>
                </a:ext>
              </a:extLst>
            </p:cNvPr>
            <p:cNvSpPr/>
            <p:nvPr/>
          </p:nvSpPr>
          <p:spPr>
            <a:xfrm flipV="1">
              <a:off x="5898111" y="2806699"/>
              <a:ext cx="257268" cy="221782"/>
            </a:xfrm>
            <a:prstGeom prst="triangle">
              <a:avLst/>
            </a:prstGeom>
            <a:solidFill>
              <a:srgbClr val="01A89E"/>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22" name="文本框 45">
              <a:extLst>
                <a:ext uri="{FF2B5EF4-FFF2-40B4-BE49-F238E27FC236}">
                  <a16:creationId xmlns:a16="http://schemas.microsoft.com/office/drawing/2014/main" id="{A233C24F-A9AC-980F-56B0-0637DF6190C8}"/>
                </a:ext>
              </a:extLst>
            </p:cNvPr>
            <p:cNvSpPr txBox="1"/>
            <p:nvPr/>
          </p:nvSpPr>
          <p:spPr>
            <a:xfrm>
              <a:off x="5490289" y="1689894"/>
              <a:ext cx="1072912" cy="707886"/>
            </a:xfrm>
            <a:prstGeom prst="rect">
              <a:avLst/>
            </a:prstGeom>
            <a:noFill/>
          </p:spPr>
          <p:txBody>
            <a:bodyPr wrap="square" rtlCol="0">
              <a:spAutoFit/>
              <a:scene3d>
                <a:camera prst="orthographicFront"/>
                <a:lightRig rig="threePt" dir="t"/>
              </a:scene3d>
              <a:sp3d contourW="12700"/>
            </a:bodyPr>
            <a:lstStyle/>
            <a:p>
              <a:pPr marL="0" marR="0" lvl="0" indent="0" algn="ctr" defTabSz="457200" eaLnBrk="1" fontAlgn="auto" latinLnBrk="0" hangingPunct="1">
                <a:lnSpc>
                  <a:spcPct val="100000"/>
                </a:lnSpc>
                <a:spcBef>
                  <a:spcPts val="0"/>
                </a:spcBef>
                <a:spcAft>
                  <a:spcPts val="0"/>
                </a:spcAft>
                <a:buClrTx/>
                <a:buSzTx/>
                <a:buFontTx/>
                <a:buNone/>
                <a:tabLst/>
                <a:defRPr/>
              </a:pPr>
              <a:r>
                <a:rPr lang="en-US" altLang="zh-CN" sz="4000" kern="0" dirty="0">
                  <a:solidFill>
                    <a:prstClr val="black">
                      <a:lumMod val="75000"/>
                      <a:lumOff val="25000"/>
                    </a:prstClr>
                  </a:solidFill>
                  <a:latin typeface="Century Gothic" panose="020B0502020202020204" pitchFamily="34" charset="0"/>
                  <a:ea typeface="微软雅黑"/>
                </a:rPr>
                <a:t>03</a:t>
              </a:r>
              <a:endParaRPr kumimoji="0" lang="zh-CN" altLang="en-US" sz="4000" b="0" i="0" u="none" strike="noStrike" kern="0" cap="none" spc="0" normalizeH="0" baseline="0" noProof="0" dirty="0">
                <a:ln>
                  <a:noFill/>
                </a:ln>
                <a:solidFill>
                  <a:schemeClr val="bg1"/>
                </a:solidFill>
                <a:effectLst/>
                <a:uLnTx/>
                <a:uFillTx/>
                <a:latin typeface="Century Gothic" panose="020B0502020202020204" pitchFamily="34" charset="0"/>
                <a:ea typeface="微软雅黑"/>
              </a:endParaRPr>
            </a:p>
          </p:txBody>
        </p:sp>
      </p:grpSp>
      <p:grpSp>
        <p:nvGrpSpPr>
          <p:cNvPr id="23" name="组合 3">
            <a:extLst>
              <a:ext uri="{FF2B5EF4-FFF2-40B4-BE49-F238E27FC236}">
                <a16:creationId xmlns:a16="http://schemas.microsoft.com/office/drawing/2014/main" id="{C6F0F5E4-21F0-6F40-90ED-09DE11AAAAFB}"/>
              </a:ext>
            </a:extLst>
          </p:cNvPr>
          <p:cNvGrpSpPr/>
          <p:nvPr/>
        </p:nvGrpSpPr>
        <p:grpSpPr>
          <a:xfrm>
            <a:off x="7419972" y="2683713"/>
            <a:ext cx="2327332" cy="3100970"/>
            <a:chOff x="4863079" y="1524238"/>
            <a:chExt cx="2327332" cy="3100970"/>
          </a:xfrm>
        </p:grpSpPr>
        <p:sp>
          <p:nvSpPr>
            <p:cNvPr id="24" name="文本框 17">
              <a:extLst>
                <a:ext uri="{FF2B5EF4-FFF2-40B4-BE49-F238E27FC236}">
                  <a16:creationId xmlns:a16="http://schemas.microsoft.com/office/drawing/2014/main" id="{A056D12E-9AC8-1366-8A1F-8D1CB2813A65}"/>
                </a:ext>
              </a:extLst>
            </p:cNvPr>
            <p:cNvSpPr txBox="1"/>
            <p:nvPr/>
          </p:nvSpPr>
          <p:spPr>
            <a:xfrm>
              <a:off x="4863079" y="3333701"/>
              <a:ext cx="2327332" cy="1291507"/>
            </a:xfrm>
            <a:prstGeom prst="rect">
              <a:avLst/>
            </a:prstGeom>
            <a:noFill/>
          </p:spPr>
          <p:txBody>
            <a:bodyPr wrap="square" rtlCol="0">
              <a:spAutoFit/>
              <a:scene3d>
                <a:camera prst="orthographicFront"/>
                <a:lightRig rig="threePt" dir="t"/>
              </a:scene3d>
              <a:sp3d contourW="12700"/>
            </a:bodyPr>
            <a:lstStyle/>
            <a:p>
              <a:pPr marL="0" marR="0" lvl="0" indent="0" algn="ctr" defTabSz="457200" eaLnBrk="1" fontAlgn="auto" latinLnBrk="0" hangingPunct="1">
                <a:lnSpc>
                  <a:spcPts val="3200"/>
                </a:lnSpc>
                <a:spcBef>
                  <a:spcPts val="0"/>
                </a:spcBef>
                <a:spcAft>
                  <a:spcPts val="0"/>
                </a:spcAft>
                <a:buClrTx/>
                <a:buSzTx/>
                <a:buFontTx/>
                <a:buNone/>
                <a:tabLst/>
                <a:defRPr/>
              </a:pPr>
              <a:r>
                <a:rPr kumimoji="0" lang="en-US" altLang="zh-TW" sz="22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Experiments</a:t>
              </a:r>
            </a:p>
            <a:p>
              <a:pPr marL="0" marR="0" lvl="0" indent="0" algn="ctr" defTabSz="457200" eaLnBrk="1" fontAlgn="auto" latinLnBrk="0" hangingPunct="1">
                <a:lnSpc>
                  <a:spcPts val="3200"/>
                </a:lnSpc>
                <a:spcBef>
                  <a:spcPts val="0"/>
                </a:spcBef>
                <a:spcAft>
                  <a:spcPts val="0"/>
                </a:spcAft>
                <a:buClrTx/>
                <a:buSzTx/>
                <a:buFontTx/>
                <a:buNone/>
                <a:tabLst/>
                <a:defRPr/>
              </a:pPr>
              <a:r>
                <a:rPr kumimoji="0" lang="en-US" altLang="zh-TW" sz="22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&amp; </a:t>
              </a:r>
            </a:p>
            <a:p>
              <a:pPr marL="0" marR="0" lvl="0" indent="0" algn="ctr" defTabSz="457200" eaLnBrk="1" fontAlgn="auto" latinLnBrk="0" hangingPunct="1">
                <a:lnSpc>
                  <a:spcPts val="3200"/>
                </a:lnSpc>
                <a:spcBef>
                  <a:spcPts val="0"/>
                </a:spcBef>
                <a:spcAft>
                  <a:spcPts val="0"/>
                </a:spcAft>
                <a:buClrTx/>
                <a:buSzTx/>
                <a:buFontTx/>
                <a:buNone/>
                <a:tabLst/>
                <a:defRPr/>
              </a:pPr>
              <a:r>
                <a:rPr kumimoji="0" lang="en-US" altLang="zh-TW" sz="22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Results</a:t>
              </a:r>
              <a:endParaRPr kumimoji="0" lang="zh-TW" altLang="en-US" sz="22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25" name="图文框 38">
              <a:extLst>
                <a:ext uri="{FF2B5EF4-FFF2-40B4-BE49-F238E27FC236}">
                  <a16:creationId xmlns:a16="http://schemas.microsoft.com/office/drawing/2014/main" id="{2278BD0A-F4D1-1FCE-5906-8CF29480AA04}"/>
                </a:ext>
              </a:extLst>
            </p:cNvPr>
            <p:cNvSpPr/>
            <p:nvPr/>
          </p:nvSpPr>
          <p:spPr>
            <a:xfrm>
              <a:off x="5490289" y="1524238"/>
              <a:ext cx="1072912" cy="1072912"/>
            </a:xfrm>
            <a:prstGeom prst="frame">
              <a:avLst>
                <a:gd name="adj1" fmla="val 3597"/>
              </a:avLst>
            </a:prstGeom>
            <a:solidFill>
              <a:srgbClr val="01A89E"/>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cs typeface="+mn-cs"/>
              </a:endParaRPr>
            </a:p>
          </p:txBody>
        </p:sp>
        <p:sp>
          <p:nvSpPr>
            <p:cNvPr id="26" name="等腰三角形 25">
              <a:extLst>
                <a:ext uri="{FF2B5EF4-FFF2-40B4-BE49-F238E27FC236}">
                  <a16:creationId xmlns:a16="http://schemas.microsoft.com/office/drawing/2014/main" id="{0A0B61E5-569F-18A1-73C9-DD3402AD9ECC}"/>
                </a:ext>
              </a:extLst>
            </p:cNvPr>
            <p:cNvSpPr/>
            <p:nvPr/>
          </p:nvSpPr>
          <p:spPr>
            <a:xfrm flipV="1">
              <a:off x="5898111" y="2806699"/>
              <a:ext cx="257268" cy="221782"/>
            </a:xfrm>
            <a:prstGeom prst="triangle">
              <a:avLst/>
            </a:prstGeom>
            <a:solidFill>
              <a:srgbClr val="01A89E"/>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27" name="文本框 45">
              <a:extLst>
                <a:ext uri="{FF2B5EF4-FFF2-40B4-BE49-F238E27FC236}">
                  <a16:creationId xmlns:a16="http://schemas.microsoft.com/office/drawing/2014/main" id="{566CB430-C984-2EDD-7BC1-014FCF991B62}"/>
                </a:ext>
              </a:extLst>
            </p:cNvPr>
            <p:cNvSpPr txBox="1"/>
            <p:nvPr/>
          </p:nvSpPr>
          <p:spPr>
            <a:xfrm>
              <a:off x="5490289" y="1689894"/>
              <a:ext cx="1072912" cy="707886"/>
            </a:xfrm>
            <a:prstGeom prst="rect">
              <a:avLst/>
            </a:prstGeom>
            <a:noFill/>
          </p:spPr>
          <p:txBody>
            <a:bodyPr wrap="square" rtlCol="0">
              <a:spAutoFit/>
              <a:scene3d>
                <a:camera prst="orthographicFront"/>
                <a:lightRig rig="threePt" dir="t"/>
              </a:scene3d>
              <a:sp3d contourW="12700"/>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4000" b="0" i="0" u="none" strike="noStrike" kern="0" cap="none" spc="0" normalizeH="0" baseline="0" noProof="0" dirty="0">
                  <a:ln>
                    <a:noFill/>
                  </a:ln>
                  <a:solidFill>
                    <a:prstClr val="black">
                      <a:lumMod val="75000"/>
                      <a:lumOff val="25000"/>
                    </a:prstClr>
                  </a:solidFill>
                  <a:effectLst/>
                  <a:uLnTx/>
                  <a:uFillTx/>
                  <a:latin typeface="Century Gothic" panose="020B0502020202020204" pitchFamily="34" charset="0"/>
                  <a:ea typeface="微软雅黑"/>
                </a:rPr>
                <a:t>0</a:t>
              </a:r>
              <a:r>
                <a:rPr kumimoji="0" lang="en-US" altLang="zh-TW" sz="4000" b="0" i="0" u="none" strike="noStrike" kern="0" cap="none" spc="0" normalizeH="0" baseline="0" noProof="0" dirty="0">
                  <a:ln>
                    <a:noFill/>
                  </a:ln>
                  <a:solidFill>
                    <a:prstClr val="black">
                      <a:lumMod val="75000"/>
                      <a:lumOff val="25000"/>
                    </a:prstClr>
                  </a:solidFill>
                  <a:effectLst/>
                  <a:uLnTx/>
                  <a:uFillTx/>
                  <a:latin typeface="Century Gothic" panose="020B0502020202020204" pitchFamily="34" charset="0"/>
                  <a:ea typeface="微软雅黑"/>
                </a:rPr>
                <a:t>4</a:t>
              </a:r>
              <a:endParaRPr kumimoji="0" lang="zh-CN" altLang="en-US" sz="4000" b="0" i="0" u="none" strike="noStrike" kern="0" cap="none" spc="0" normalizeH="0" baseline="0" noProof="0" dirty="0">
                <a:ln>
                  <a:noFill/>
                </a:ln>
                <a:solidFill>
                  <a:prstClr val="black">
                    <a:lumMod val="75000"/>
                    <a:lumOff val="25000"/>
                  </a:prstClr>
                </a:solidFill>
                <a:effectLst/>
                <a:uLnTx/>
                <a:uFillTx/>
                <a:latin typeface="Century Gothic" panose="020B0502020202020204" pitchFamily="34" charset="0"/>
                <a:ea typeface="微软雅黑"/>
              </a:endParaRPr>
            </a:p>
          </p:txBody>
        </p:sp>
      </p:grpSp>
      <p:grpSp>
        <p:nvGrpSpPr>
          <p:cNvPr id="53" name="组合 3">
            <a:extLst>
              <a:ext uri="{FF2B5EF4-FFF2-40B4-BE49-F238E27FC236}">
                <a16:creationId xmlns:a16="http://schemas.microsoft.com/office/drawing/2014/main" id="{C5D27031-62A9-A3C2-8B13-6140CF0A3080}"/>
              </a:ext>
            </a:extLst>
          </p:cNvPr>
          <p:cNvGrpSpPr/>
          <p:nvPr/>
        </p:nvGrpSpPr>
        <p:grpSpPr>
          <a:xfrm>
            <a:off x="9603757" y="2683713"/>
            <a:ext cx="2327332" cy="2280233"/>
            <a:chOff x="4863079" y="1524238"/>
            <a:chExt cx="2327332" cy="2280233"/>
          </a:xfrm>
        </p:grpSpPr>
        <p:sp>
          <p:nvSpPr>
            <p:cNvPr id="54" name="文本框 17">
              <a:extLst>
                <a:ext uri="{FF2B5EF4-FFF2-40B4-BE49-F238E27FC236}">
                  <a16:creationId xmlns:a16="http://schemas.microsoft.com/office/drawing/2014/main" id="{5A00B3C1-1E74-1F1E-8F2F-D250E84BBDC0}"/>
                </a:ext>
              </a:extLst>
            </p:cNvPr>
            <p:cNvSpPr txBox="1"/>
            <p:nvPr/>
          </p:nvSpPr>
          <p:spPr>
            <a:xfrm>
              <a:off x="4863079" y="3333701"/>
              <a:ext cx="2327332" cy="470770"/>
            </a:xfrm>
            <a:prstGeom prst="rect">
              <a:avLst/>
            </a:prstGeom>
            <a:noFill/>
          </p:spPr>
          <p:txBody>
            <a:bodyPr wrap="square" rtlCol="0">
              <a:spAutoFit/>
              <a:scene3d>
                <a:camera prst="orthographicFront"/>
                <a:lightRig rig="threePt" dir="t"/>
              </a:scene3d>
              <a:sp3d contourW="12700"/>
            </a:bodyPr>
            <a:lstStyle/>
            <a:p>
              <a:pPr marL="0" marR="0" lvl="0" indent="0" algn="ctr" defTabSz="457200" eaLnBrk="1" fontAlgn="auto" latinLnBrk="0" hangingPunct="1">
                <a:lnSpc>
                  <a:spcPts val="3200"/>
                </a:lnSpc>
                <a:spcBef>
                  <a:spcPts val="0"/>
                </a:spcBef>
                <a:spcAft>
                  <a:spcPts val="0"/>
                </a:spcAft>
                <a:buClrTx/>
                <a:buSzTx/>
                <a:buFontTx/>
                <a:buNone/>
                <a:tabLst/>
                <a:defRPr/>
              </a:pPr>
              <a:r>
                <a:rPr kumimoji="0" lang="en-US" altLang="zh-TW" sz="22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Conclusion</a:t>
              </a:r>
              <a:endParaRPr kumimoji="0" lang="zh-TW" altLang="en-US" sz="22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55" name="图文框 38">
              <a:extLst>
                <a:ext uri="{FF2B5EF4-FFF2-40B4-BE49-F238E27FC236}">
                  <a16:creationId xmlns:a16="http://schemas.microsoft.com/office/drawing/2014/main" id="{3ED251D4-9DFC-E543-1B84-57C6F3A8E285}"/>
                </a:ext>
              </a:extLst>
            </p:cNvPr>
            <p:cNvSpPr/>
            <p:nvPr/>
          </p:nvSpPr>
          <p:spPr>
            <a:xfrm>
              <a:off x="5490289" y="1524238"/>
              <a:ext cx="1072912" cy="1072912"/>
            </a:xfrm>
            <a:prstGeom prst="frame">
              <a:avLst>
                <a:gd name="adj1" fmla="val 3597"/>
              </a:avLst>
            </a:prstGeom>
            <a:solidFill>
              <a:srgbClr val="01A89E"/>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cs typeface="+mn-cs"/>
              </a:endParaRPr>
            </a:p>
          </p:txBody>
        </p:sp>
        <p:sp>
          <p:nvSpPr>
            <p:cNvPr id="56" name="等腰三角形 55">
              <a:extLst>
                <a:ext uri="{FF2B5EF4-FFF2-40B4-BE49-F238E27FC236}">
                  <a16:creationId xmlns:a16="http://schemas.microsoft.com/office/drawing/2014/main" id="{20D45F9C-AFDE-D47B-4E7C-A94AA9CB6D8F}"/>
                </a:ext>
              </a:extLst>
            </p:cNvPr>
            <p:cNvSpPr/>
            <p:nvPr/>
          </p:nvSpPr>
          <p:spPr>
            <a:xfrm flipV="1">
              <a:off x="5898111" y="2806699"/>
              <a:ext cx="257268" cy="221782"/>
            </a:xfrm>
            <a:prstGeom prst="triangle">
              <a:avLst/>
            </a:prstGeom>
            <a:solidFill>
              <a:srgbClr val="01A89E"/>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57" name="文本框 45">
              <a:extLst>
                <a:ext uri="{FF2B5EF4-FFF2-40B4-BE49-F238E27FC236}">
                  <a16:creationId xmlns:a16="http://schemas.microsoft.com/office/drawing/2014/main" id="{AC02D7A6-F6B7-63C2-FDC4-CB6480401F3C}"/>
                </a:ext>
              </a:extLst>
            </p:cNvPr>
            <p:cNvSpPr txBox="1"/>
            <p:nvPr/>
          </p:nvSpPr>
          <p:spPr>
            <a:xfrm>
              <a:off x="5490289" y="1689894"/>
              <a:ext cx="1072912" cy="707886"/>
            </a:xfrm>
            <a:prstGeom prst="rect">
              <a:avLst/>
            </a:prstGeom>
            <a:noFill/>
          </p:spPr>
          <p:txBody>
            <a:bodyPr wrap="square" rtlCol="0">
              <a:spAutoFit/>
              <a:scene3d>
                <a:camera prst="orthographicFront"/>
                <a:lightRig rig="threePt" dir="t"/>
              </a:scene3d>
              <a:sp3d contourW="12700"/>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4000" b="0" i="0" u="none" strike="noStrike" kern="0" cap="none" spc="0" normalizeH="0" baseline="0" noProof="0" dirty="0">
                  <a:ln>
                    <a:noFill/>
                  </a:ln>
                  <a:solidFill>
                    <a:prstClr val="black">
                      <a:lumMod val="75000"/>
                      <a:lumOff val="25000"/>
                    </a:prstClr>
                  </a:solidFill>
                  <a:effectLst/>
                  <a:uLnTx/>
                  <a:uFillTx/>
                  <a:latin typeface="Century Gothic" panose="020B0502020202020204" pitchFamily="34" charset="0"/>
                  <a:ea typeface="微软雅黑"/>
                </a:rPr>
                <a:t>0</a:t>
              </a:r>
              <a:r>
                <a:rPr lang="en-US" altLang="zh-CN" sz="4000" kern="0" dirty="0">
                  <a:solidFill>
                    <a:prstClr val="black">
                      <a:lumMod val="75000"/>
                      <a:lumOff val="25000"/>
                    </a:prstClr>
                  </a:solidFill>
                  <a:latin typeface="Century Gothic" panose="020B0502020202020204" pitchFamily="34" charset="0"/>
                  <a:ea typeface="微软雅黑"/>
                </a:rPr>
                <a:t>5</a:t>
              </a:r>
              <a:endParaRPr kumimoji="0" lang="zh-CN" altLang="en-US" sz="4000" b="0" i="0" u="none" strike="noStrike" kern="0" cap="none" spc="0" normalizeH="0" baseline="0" noProof="0" dirty="0">
                <a:ln>
                  <a:noFill/>
                </a:ln>
                <a:solidFill>
                  <a:prstClr val="black">
                    <a:lumMod val="75000"/>
                    <a:lumOff val="25000"/>
                  </a:prstClr>
                </a:solidFill>
                <a:effectLst/>
                <a:uLnTx/>
                <a:uFillTx/>
                <a:latin typeface="Century Gothic" panose="020B0502020202020204" pitchFamily="34" charset="0"/>
                <a:ea typeface="微软雅黑"/>
              </a:endParaRPr>
            </a:p>
          </p:txBody>
        </p:sp>
      </p:grpSp>
    </p:spTree>
    <p:extLst>
      <p:ext uri="{BB962C8B-B14F-4D97-AF65-F5344CB8AC3E}">
        <p14:creationId xmlns:p14="http://schemas.microsoft.com/office/powerpoint/2010/main" val="39624080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36595D64-A6C9-4BDF-9DEB-0337384F1637}"/>
              </a:ext>
            </a:extLst>
          </p:cNvPr>
          <p:cNvPicPr>
            <a:picLocks noGrp="1" noChangeAspect="1"/>
          </p:cNvPicPr>
          <p:nvPr>
            <p:ph idx="1"/>
          </p:nvPr>
        </p:nvPicPr>
        <p:blipFill>
          <a:blip r:embed="rId3"/>
          <a:stretch>
            <a:fillRect/>
          </a:stretch>
        </p:blipFill>
        <p:spPr>
          <a:xfrm>
            <a:off x="1345844" y="1926011"/>
            <a:ext cx="9500311" cy="3835373"/>
          </a:xfrm>
        </p:spPr>
      </p:pic>
      <p:sp>
        <p:nvSpPr>
          <p:cNvPr id="3" name="投影片編號版面配置區 2">
            <a:extLst>
              <a:ext uri="{FF2B5EF4-FFF2-40B4-BE49-F238E27FC236}">
                <a16:creationId xmlns:a16="http://schemas.microsoft.com/office/drawing/2014/main" id="{D0BD5995-E763-D122-25A6-41CE6C2FC45C}"/>
              </a:ext>
            </a:extLst>
          </p:cNvPr>
          <p:cNvSpPr>
            <a:spLocks noGrp="1"/>
          </p:cNvSpPr>
          <p:nvPr>
            <p:ph type="sldNum" sz="quarter" idx="12"/>
          </p:nvPr>
        </p:nvSpPr>
        <p:spPr/>
        <p:txBody>
          <a:bodyPr/>
          <a:lstStyle/>
          <a:p>
            <a:fld id="{C5AB2027-94D0-401C-99E4-4805D9E8684C}" type="slidenum">
              <a:rPr lang="zh-TW" altLang="en-US" smtClean="0"/>
              <a:t>20</a:t>
            </a:fld>
            <a:endParaRPr lang="zh-TW" altLang="en-US"/>
          </a:p>
        </p:txBody>
      </p:sp>
      <p:sp>
        <p:nvSpPr>
          <p:cNvPr id="6" name="標題 1">
            <a:extLst>
              <a:ext uri="{FF2B5EF4-FFF2-40B4-BE49-F238E27FC236}">
                <a16:creationId xmlns:a16="http://schemas.microsoft.com/office/drawing/2014/main" id="{221712A5-3295-23F6-255B-73F0A464D7BE}"/>
              </a:ext>
            </a:extLst>
          </p:cNvPr>
          <p:cNvSpPr txBox="1">
            <a:spLocks/>
          </p:cNvSpPr>
          <p:nvPr/>
        </p:nvSpPr>
        <p:spPr>
          <a:xfrm>
            <a:off x="1761940" y="246505"/>
            <a:ext cx="98399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b="1" dirty="0"/>
              <a:t>Results - AUC</a:t>
            </a:r>
            <a:endParaRPr lang="zh-TW" altLang="en-US" b="1" dirty="0"/>
          </a:p>
        </p:txBody>
      </p:sp>
      <p:grpSp>
        <p:nvGrpSpPr>
          <p:cNvPr id="7" name="群組 6">
            <a:extLst>
              <a:ext uri="{FF2B5EF4-FFF2-40B4-BE49-F238E27FC236}">
                <a16:creationId xmlns:a16="http://schemas.microsoft.com/office/drawing/2014/main" id="{2E9B9719-C957-D21E-2600-B835D68B9336}"/>
              </a:ext>
            </a:extLst>
          </p:cNvPr>
          <p:cNvGrpSpPr/>
          <p:nvPr/>
        </p:nvGrpSpPr>
        <p:grpSpPr>
          <a:xfrm>
            <a:off x="590100" y="394772"/>
            <a:ext cx="923740" cy="923740"/>
            <a:chOff x="419285" y="258948"/>
            <a:chExt cx="923740" cy="923740"/>
          </a:xfrm>
        </p:grpSpPr>
        <p:sp>
          <p:nvSpPr>
            <p:cNvPr id="8" name="任意多边形: 形状 21">
              <a:extLst>
                <a:ext uri="{FF2B5EF4-FFF2-40B4-BE49-F238E27FC236}">
                  <a16:creationId xmlns:a16="http://schemas.microsoft.com/office/drawing/2014/main" id="{0ECE7973-B90E-F13F-6DF5-256F356309AD}"/>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a:ea typeface="微软雅黑"/>
                <a:cs typeface="+mn-cs"/>
              </a:endParaRPr>
            </a:p>
          </p:txBody>
        </p:sp>
        <p:sp>
          <p:nvSpPr>
            <p:cNvPr id="9" name="任意多边形: 形状 22">
              <a:extLst>
                <a:ext uri="{FF2B5EF4-FFF2-40B4-BE49-F238E27FC236}">
                  <a16:creationId xmlns:a16="http://schemas.microsoft.com/office/drawing/2014/main" id="{6C4D7617-97F7-1800-84F5-61E2D60656C4}"/>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solidFill>
              <a:srgbClr val="01A89E"/>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a:ea typeface="微软雅黑"/>
                <a:cs typeface="+mn-cs"/>
              </a:endParaRPr>
            </a:p>
          </p:txBody>
        </p:sp>
        <p:sp>
          <p:nvSpPr>
            <p:cNvPr id="10" name="文本框 23">
              <a:extLst>
                <a:ext uri="{FF2B5EF4-FFF2-40B4-BE49-F238E27FC236}">
                  <a16:creationId xmlns:a16="http://schemas.microsoft.com/office/drawing/2014/main" id="{03983846-610B-8A24-31A9-7B221C3AB36B}"/>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defTabSz="457200"/>
              <a:r>
                <a:rPr lang="en-US" altLang="zh-CN" sz="4000" dirty="0">
                  <a:solidFill>
                    <a:srgbClr val="01A89E"/>
                  </a:solidFill>
                  <a:latin typeface="Century Gothic" panose="020B0502020202020204" pitchFamily="34" charset="0"/>
                  <a:ea typeface="微软雅黑"/>
                </a:rPr>
                <a:t>04</a:t>
              </a:r>
              <a:endParaRPr lang="zh-CN" altLang="en-US" sz="4000" dirty="0">
                <a:solidFill>
                  <a:srgbClr val="01A89E"/>
                </a:solidFill>
                <a:latin typeface="Century Gothic" panose="020B0502020202020204" pitchFamily="34" charset="0"/>
                <a:ea typeface="微软雅黑"/>
              </a:endParaRPr>
            </a:p>
          </p:txBody>
        </p:sp>
      </p:grpSp>
    </p:spTree>
    <p:extLst>
      <p:ext uri="{BB962C8B-B14F-4D97-AF65-F5344CB8AC3E}">
        <p14:creationId xmlns:p14="http://schemas.microsoft.com/office/powerpoint/2010/main" val="30301693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內容版面配置區 8">
            <a:extLst>
              <a:ext uri="{FF2B5EF4-FFF2-40B4-BE49-F238E27FC236}">
                <a16:creationId xmlns:a16="http://schemas.microsoft.com/office/drawing/2014/main" id="{1A553955-82BF-4A22-A39C-EBCFA0A58FC1}"/>
              </a:ext>
            </a:extLst>
          </p:cNvPr>
          <p:cNvPicPr>
            <a:picLocks noGrp="1" noChangeAspect="1"/>
          </p:cNvPicPr>
          <p:nvPr>
            <p:ph idx="1"/>
          </p:nvPr>
        </p:nvPicPr>
        <p:blipFill>
          <a:blip r:embed="rId3"/>
          <a:stretch>
            <a:fillRect/>
          </a:stretch>
        </p:blipFill>
        <p:spPr>
          <a:xfrm>
            <a:off x="1323143" y="1792911"/>
            <a:ext cx="9545713" cy="3848013"/>
          </a:xfrm>
        </p:spPr>
      </p:pic>
      <p:sp>
        <p:nvSpPr>
          <p:cNvPr id="3" name="投影片編號版面配置區 2">
            <a:extLst>
              <a:ext uri="{FF2B5EF4-FFF2-40B4-BE49-F238E27FC236}">
                <a16:creationId xmlns:a16="http://schemas.microsoft.com/office/drawing/2014/main" id="{7C13392C-8252-F225-409C-72E61C193C32}"/>
              </a:ext>
            </a:extLst>
          </p:cNvPr>
          <p:cNvSpPr>
            <a:spLocks noGrp="1"/>
          </p:cNvSpPr>
          <p:nvPr>
            <p:ph type="sldNum" sz="quarter" idx="12"/>
          </p:nvPr>
        </p:nvSpPr>
        <p:spPr/>
        <p:txBody>
          <a:bodyPr/>
          <a:lstStyle/>
          <a:p>
            <a:fld id="{C5AB2027-94D0-401C-99E4-4805D9E8684C}" type="slidenum">
              <a:rPr lang="zh-TW" altLang="en-US" smtClean="0"/>
              <a:t>21</a:t>
            </a:fld>
            <a:endParaRPr lang="zh-TW" altLang="en-US"/>
          </a:p>
        </p:txBody>
      </p:sp>
      <p:sp>
        <p:nvSpPr>
          <p:cNvPr id="7" name="標題 1">
            <a:extLst>
              <a:ext uri="{FF2B5EF4-FFF2-40B4-BE49-F238E27FC236}">
                <a16:creationId xmlns:a16="http://schemas.microsoft.com/office/drawing/2014/main" id="{8672B542-D7E9-91A3-AE04-4CB53D275D27}"/>
              </a:ext>
            </a:extLst>
          </p:cNvPr>
          <p:cNvSpPr txBox="1">
            <a:spLocks/>
          </p:cNvSpPr>
          <p:nvPr/>
        </p:nvSpPr>
        <p:spPr>
          <a:xfrm>
            <a:off x="1761940" y="246505"/>
            <a:ext cx="98399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b="1" dirty="0"/>
              <a:t>Results - </a:t>
            </a:r>
            <a:r>
              <a:rPr lang="en-US" altLang="zh-TW" b="1" dirty="0" err="1"/>
              <a:t>pAUC</a:t>
            </a:r>
            <a:endParaRPr lang="zh-TW" altLang="en-US" b="1" dirty="0"/>
          </a:p>
        </p:txBody>
      </p:sp>
      <p:grpSp>
        <p:nvGrpSpPr>
          <p:cNvPr id="8" name="群組 7">
            <a:extLst>
              <a:ext uri="{FF2B5EF4-FFF2-40B4-BE49-F238E27FC236}">
                <a16:creationId xmlns:a16="http://schemas.microsoft.com/office/drawing/2014/main" id="{17C54BB5-2C63-FD5B-E568-4C45E716877D}"/>
              </a:ext>
            </a:extLst>
          </p:cNvPr>
          <p:cNvGrpSpPr/>
          <p:nvPr/>
        </p:nvGrpSpPr>
        <p:grpSpPr>
          <a:xfrm>
            <a:off x="590100" y="394772"/>
            <a:ext cx="923740" cy="923740"/>
            <a:chOff x="419285" y="258948"/>
            <a:chExt cx="923740" cy="923740"/>
          </a:xfrm>
        </p:grpSpPr>
        <p:sp>
          <p:nvSpPr>
            <p:cNvPr id="10" name="任意多边形: 形状 21">
              <a:extLst>
                <a:ext uri="{FF2B5EF4-FFF2-40B4-BE49-F238E27FC236}">
                  <a16:creationId xmlns:a16="http://schemas.microsoft.com/office/drawing/2014/main" id="{10E01666-2B3E-86DB-15F8-E78B48EE2026}"/>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a:ea typeface="微软雅黑"/>
                <a:cs typeface="+mn-cs"/>
              </a:endParaRPr>
            </a:p>
          </p:txBody>
        </p:sp>
        <p:sp>
          <p:nvSpPr>
            <p:cNvPr id="11" name="任意多边形: 形状 22">
              <a:extLst>
                <a:ext uri="{FF2B5EF4-FFF2-40B4-BE49-F238E27FC236}">
                  <a16:creationId xmlns:a16="http://schemas.microsoft.com/office/drawing/2014/main" id="{98972286-99E5-4539-24DE-99EFEA494CB6}"/>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solidFill>
              <a:srgbClr val="01A89E"/>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a:ea typeface="微软雅黑"/>
                <a:cs typeface="+mn-cs"/>
              </a:endParaRPr>
            </a:p>
          </p:txBody>
        </p:sp>
        <p:sp>
          <p:nvSpPr>
            <p:cNvPr id="12" name="文本框 23">
              <a:extLst>
                <a:ext uri="{FF2B5EF4-FFF2-40B4-BE49-F238E27FC236}">
                  <a16:creationId xmlns:a16="http://schemas.microsoft.com/office/drawing/2014/main" id="{A1977E43-8683-1A54-9646-EB971CC8B7F0}"/>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defTabSz="457200"/>
              <a:r>
                <a:rPr lang="en-US" altLang="zh-CN" sz="4000" dirty="0">
                  <a:solidFill>
                    <a:srgbClr val="01A89E"/>
                  </a:solidFill>
                  <a:latin typeface="Century Gothic" panose="020B0502020202020204" pitchFamily="34" charset="0"/>
                  <a:ea typeface="微软雅黑"/>
                </a:rPr>
                <a:t>04</a:t>
              </a:r>
              <a:endParaRPr lang="zh-CN" altLang="en-US" sz="4000" dirty="0">
                <a:solidFill>
                  <a:srgbClr val="01A89E"/>
                </a:solidFill>
                <a:latin typeface="Century Gothic" panose="020B0502020202020204" pitchFamily="34" charset="0"/>
                <a:ea typeface="微软雅黑"/>
              </a:endParaRPr>
            </a:p>
          </p:txBody>
        </p:sp>
      </p:grpSp>
    </p:spTree>
    <p:extLst>
      <p:ext uri="{BB962C8B-B14F-4D97-AF65-F5344CB8AC3E}">
        <p14:creationId xmlns:p14="http://schemas.microsoft.com/office/powerpoint/2010/main" val="26555602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87CC174B-1708-4AED-99A2-42630C59B4F4}"/>
              </a:ext>
            </a:extLst>
          </p:cNvPr>
          <p:cNvSpPr>
            <a:spLocks noGrp="1"/>
          </p:cNvSpPr>
          <p:nvPr>
            <p:ph idx="1"/>
          </p:nvPr>
        </p:nvSpPr>
        <p:spPr>
          <a:xfrm>
            <a:off x="838200" y="1825625"/>
            <a:ext cx="10845800" cy="4351338"/>
          </a:xfrm>
        </p:spPr>
        <p:txBody>
          <a:bodyPr>
            <a:normAutofit/>
          </a:bodyPr>
          <a:lstStyle/>
          <a:p>
            <a:pPr algn="just">
              <a:lnSpc>
                <a:spcPts val="3500"/>
              </a:lnSpc>
              <a:spcBef>
                <a:spcPts val="0"/>
              </a:spcBef>
              <a:defRPr/>
            </a:pPr>
            <a:r>
              <a:rPr lang="en-US" altLang="zh-TW" dirty="0"/>
              <a:t>The </a:t>
            </a:r>
            <a:r>
              <a:rPr lang="en-US" altLang="zh-TW" dirty="0" err="1"/>
              <a:t>pAUC</a:t>
            </a:r>
            <a:r>
              <a:rPr lang="en-US" altLang="zh-TW" dirty="0"/>
              <a:t> metric restricts the ASD system from giving false anomaly alerts, so it can evaluate the anomaly detection performance more effectively than AUC metric. If a model presents the best AUC, it does not mean it also provides the best </a:t>
            </a:r>
            <a:r>
              <a:rPr lang="en-US" altLang="zh-TW" dirty="0" err="1"/>
              <a:t>pAUC</a:t>
            </a:r>
            <a:r>
              <a:rPr lang="en-US" altLang="zh-TW" dirty="0"/>
              <a:t>.</a:t>
            </a:r>
          </a:p>
          <a:p>
            <a:pPr algn="just">
              <a:lnSpc>
                <a:spcPts val="3500"/>
              </a:lnSpc>
              <a:spcBef>
                <a:spcPts val="0"/>
              </a:spcBef>
              <a:defRPr/>
            </a:pPr>
            <a:r>
              <a:rPr lang="en-US" altLang="zh-TW" dirty="0"/>
              <a:t>MFBs of fans are relatively stationary over time, thus the </a:t>
            </a:r>
            <a:r>
              <a:rPr lang="en-US" altLang="zh-TW" u="sng" dirty="0"/>
              <a:t>frame-based</a:t>
            </a:r>
            <a:r>
              <a:rPr lang="en-US" altLang="zh-TW" dirty="0"/>
              <a:t> models </a:t>
            </a:r>
            <a:r>
              <a:rPr lang="en-US" altLang="zh-TW" u="sng" dirty="0"/>
              <a:t>AE and VAE</a:t>
            </a:r>
            <a:r>
              <a:rPr lang="en-US" altLang="zh-TW" dirty="0"/>
              <a:t> would be more suitable than </a:t>
            </a:r>
            <a:r>
              <a:rPr lang="en-US" altLang="zh-TW" u="sng" dirty="0"/>
              <a:t>segment-based</a:t>
            </a:r>
            <a:r>
              <a:rPr lang="en-US" altLang="zh-TW" dirty="0"/>
              <a:t> models </a:t>
            </a:r>
            <a:r>
              <a:rPr lang="en-US" altLang="zh-TW" u="sng" dirty="0"/>
              <a:t>CAE and CVAE </a:t>
            </a:r>
          </a:p>
          <a:p>
            <a:pPr algn="just">
              <a:lnSpc>
                <a:spcPts val="3500"/>
              </a:lnSpc>
              <a:spcBef>
                <a:spcPts val="0"/>
              </a:spcBef>
              <a:defRPr/>
            </a:pPr>
            <a:endParaRPr lang="zh-TW" altLang="en-US" dirty="0"/>
          </a:p>
        </p:txBody>
      </p:sp>
      <p:sp>
        <p:nvSpPr>
          <p:cNvPr id="3" name="投影片編號版面配置區 2">
            <a:extLst>
              <a:ext uri="{FF2B5EF4-FFF2-40B4-BE49-F238E27FC236}">
                <a16:creationId xmlns:a16="http://schemas.microsoft.com/office/drawing/2014/main" id="{50ACF15B-0F5E-8694-D95B-9D481BC262FC}"/>
              </a:ext>
            </a:extLst>
          </p:cNvPr>
          <p:cNvSpPr>
            <a:spLocks noGrp="1"/>
          </p:cNvSpPr>
          <p:nvPr>
            <p:ph type="sldNum" sz="quarter" idx="12"/>
          </p:nvPr>
        </p:nvSpPr>
        <p:spPr/>
        <p:txBody>
          <a:bodyPr/>
          <a:lstStyle/>
          <a:p>
            <a:fld id="{C5AB2027-94D0-401C-99E4-4805D9E8684C}" type="slidenum">
              <a:rPr lang="zh-TW" altLang="en-US" smtClean="0"/>
              <a:t>22</a:t>
            </a:fld>
            <a:endParaRPr lang="zh-TW" altLang="en-US" dirty="0"/>
          </a:p>
        </p:txBody>
      </p:sp>
      <p:sp>
        <p:nvSpPr>
          <p:cNvPr id="5" name="標題 1">
            <a:extLst>
              <a:ext uri="{FF2B5EF4-FFF2-40B4-BE49-F238E27FC236}">
                <a16:creationId xmlns:a16="http://schemas.microsoft.com/office/drawing/2014/main" id="{B0DEC6B1-5C1B-CF1A-433A-AE0B3FFBEDAC}"/>
              </a:ext>
            </a:extLst>
          </p:cNvPr>
          <p:cNvSpPr txBox="1">
            <a:spLocks/>
          </p:cNvSpPr>
          <p:nvPr/>
        </p:nvSpPr>
        <p:spPr>
          <a:xfrm>
            <a:off x="1761940" y="246505"/>
            <a:ext cx="98399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b="1" dirty="0"/>
              <a:t>Results summary</a:t>
            </a:r>
            <a:endParaRPr lang="zh-TW" altLang="en-US" b="1" dirty="0"/>
          </a:p>
        </p:txBody>
      </p:sp>
      <p:grpSp>
        <p:nvGrpSpPr>
          <p:cNvPr id="6" name="群組 5">
            <a:extLst>
              <a:ext uri="{FF2B5EF4-FFF2-40B4-BE49-F238E27FC236}">
                <a16:creationId xmlns:a16="http://schemas.microsoft.com/office/drawing/2014/main" id="{1BAC9314-E92A-5FB3-D3B9-45EB4B0D4DC8}"/>
              </a:ext>
            </a:extLst>
          </p:cNvPr>
          <p:cNvGrpSpPr/>
          <p:nvPr/>
        </p:nvGrpSpPr>
        <p:grpSpPr>
          <a:xfrm>
            <a:off x="590100" y="394772"/>
            <a:ext cx="923740" cy="923740"/>
            <a:chOff x="419285" y="258948"/>
            <a:chExt cx="923740" cy="923740"/>
          </a:xfrm>
        </p:grpSpPr>
        <p:sp>
          <p:nvSpPr>
            <p:cNvPr id="7" name="任意多边形: 形状 21">
              <a:extLst>
                <a:ext uri="{FF2B5EF4-FFF2-40B4-BE49-F238E27FC236}">
                  <a16:creationId xmlns:a16="http://schemas.microsoft.com/office/drawing/2014/main" id="{58D154DC-4010-A733-A987-AB7ED050206B}"/>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a:ea typeface="微软雅黑"/>
                <a:cs typeface="+mn-cs"/>
              </a:endParaRPr>
            </a:p>
          </p:txBody>
        </p:sp>
        <p:sp>
          <p:nvSpPr>
            <p:cNvPr id="8" name="任意多边形: 形状 22">
              <a:extLst>
                <a:ext uri="{FF2B5EF4-FFF2-40B4-BE49-F238E27FC236}">
                  <a16:creationId xmlns:a16="http://schemas.microsoft.com/office/drawing/2014/main" id="{2A4A834C-D842-C74A-7597-3C2DCDBA121F}"/>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solidFill>
              <a:srgbClr val="01A89E"/>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a:ea typeface="微软雅黑"/>
                <a:cs typeface="+mn-cs"/>
              </a:endParaRPr>
            </a:p>
          </p:txBody>
        </p:sp>
        <p:sp>
          <p:nvSpPr>
            <p:cNvPr id="9" name="文本框 23">
              <a:extLst>
                <a:ext uri="{FF2B5EF4-FFF2-40B4-BE49-F238E27FC236}">
                  <a16:creationId xmlns:a16="http://schemas.microsoft.com/office/drawing/2014/main" id="{588249E7-8931-1651-8CED-9D8570349FDA}"/>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defTabSz="457200"/>
              <a:r>
                <a:rPr lang="en-US" altLang="zh-CN" sz="4000" dirty="0">
                  <a:solidFill>
                    <a:srgbClr val="01A89E"/>
                  </a:solidFill>
                  <a:latin typeface="Century Gothic" panose="020B0502020202020204" pitchFamily="34" charset="0"/>
                  <a:ea typeface="微软雅黑"/>
                </a:rPr>
                <a:t>04</a:t>
              </a:r>
              <a:endParaRPr lang="zh-CN" altLang="en-US" sz="4000" dirty="0">
                <a:solidFill>
                  <a:srgbClr val="01A89E"/>
                </a:solidFill>
                <a:latin typeface="Century Gothic" panose="020B0502020202020204" pitchFamily="34" charset="0"/>
                <a:ea typeface="微软雅黑"/>
              </a:endParaRPr>
            </a:p>
          </p:txBody>
        </p:sp>
      </p:grpSp>
    </p:spTree>
    <p:extLst>
      <p:ext uri="{BB962C8B-B14F-4D97-AF65-F5344CB8AC3E}">
        <p14:creationId xmlns:p14="http://schemas.microsoft.com/office/powerpoint/2010/main" val="19850204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EE903011-B45F-4DCE-BCC6-BF97054D4669}"/>
              </a:ext>
            </a:extLst>
          </p:cNvPr>
          <p:cNvSpPr>
            <a:spLocks noGrp="1"/>
          </p:cNvSpPr>
          <p:nvPr>
            <p:ph idx="1"/>
          </p:nvPr>
        </p:nvSpPr>
        <p:spPr>
          <a:xfrm>
            <a:off x="838200" y="1679995"/>
            <a:ext cx="10515600" cy="4815518"/>
          </a:xfrm>
        </p:spPr>
        <p:txBody>
          <a:bodyPr>
            <a:normAutofit/>
          </a:bodyPr>
          <a:lstStyle/>
          <a:p>
            <a:pPr algn="just"/>
            <a:r>
              <a:rPr lang="en-US" altLang="zh-TW" dirty="0"/>
              <a:t>The proposed CVAE shows the best result for almost machines.</a:t>
            </a:r>
            <a:endParaRPr lang="zh-TW" altLang="en-US" dirty="0"/>
          </a:p>
          <a:p>
            <a:pPr marL="514350" indent="-514350" algn="just">
              <a:buFont typeface="+mj-lt"/>
              <a:buAutoNum type="arabicPeriod"/>
            </a:pPr>
            <a:r>
              <a:rPr lang="en-US" altLang="zh-TW" dirty="0"/>
              <a:t>This ASD task is evaluated based on sound segments, not sound frames. The CVAE reconstructs input features segment by segment, hence it can discriminate between normal and anomalous segments more accurately than FC models which are only able of frame reconstruction.</a:t>
            </a:r>
          </a:p>
          <a:p>
            <a:pPr marL="514350" indent="-514350" algn="just">
              <a:buFont typeface="+mj-lt"/>
              <a:buAutoNum type="arabicPeriod"/>
            </a:pPr>
            <a:r>
              <a:rPr lang="en-US" altLang="zh-TW" dirty="0"/>
              <a:t>The FC VAE with Gaussian approximations makes the CVAE both keep significant acoustic features and ensure that the latent space regularity is more general. Therefore, the CVAE can reduce the number of false detected anomalies.</a:t>
            </a:r>
          </a:p>
          <a:p>
            <a:pPr marL="0" indent="0" algn="just">
              <a:buNone/>
            </a:pPr>
            <a:endParaRPr lang="zh-TW" altLang="en-US" dirty="0"/>
          </a:p>
        </p:txBody>
      </p:sp>
      <p:sp>
        <p:nvSpPr>
          <p:cNvPr id="4" name="投影片編號版面配置區 3">
            <a:extLst>
              <a:ext uri="{FF2B5EF4-FFF2-40B4-BE49-F238E27FC236}">
                <a16:creationId xmlns:a16="http://schemas.microsoft.com/office/drawing/2014/main" id="{7AB7CF1C-C921-B7E7-F9E6-71EE06E03B8A}"/>
              </a:ext>
            </a:extLst>
          </p:cNvPr>
          <p:cNvSpPr>
            <a:spLocks noGrp="1"/>
          </p:cNvSpPr>
          <p:nvPr>
            <p:ph type="sldNum" sz="quarter" idx="12"/>
          </p:nvPr>
        </p:nvSpPr>
        <p:spPr/>
        <p:txBody>
          <a:bodyPr/>
          <a:lstStyle/>
          <a:p>
            <a:fld id="{C5AB2027-94D0-401C-99E4-4805D9E8684C}" type="slidenum">
              <a:rPr lang="zh-TW" altLang="en-US" smtClean="0"/>
              <a:t>23</a:t>
            </a:fld>
            <a:endParaRPr lang="zh-TW" altLang="en-US"/>
          </a:p>
        </p:txBody>
      </p:sp>
      <p:sp>
        <p:nvSpPr>
          <p:cNvPr id="7" name="標題 1">
            <a:extLst>
              <a:ext uri="{FF2B5EF4-FFF2-40B4-BE49-F238E27FC236}">
                <a16:creationId xmlns:a16="http://schemas.microsoft.com/office/drawing/2014/main" id="{A3AE0988-6679-4CB7-D14F-1B5ECCA662E1}"/>
              </a:ext>
            </a:extLst>
          </p:cNvPr>
          <p:cNvSpPr txBox="1">
            <a:spLocks/>
          </p:cNvSpPr>
          <p:nvPr/>
        </p:nvSpPr>
        <p:spPr>
          <a:xfrm>
            <a:off x="1761940" y="246505"/>
            <a:ext cx="98399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b="1" dirty="0"/>
              <a:t>Results summary</a:t>
            </a:r>
            <a:endParaRPr lang="zh-TW" altLang="en-US" b="1" dirty="0"/>
          </a:p>
        </p:txBody>
      </p:sp>
      <p:grpSp>
        <p:nvGrpSpPr>
          <p:cNvPr id="8" name="群組 7">
            <a:extLst>
              <a:ext uri="{FF2B5EF4-FFF2-40B4-BE49-F238E27FC236}">
                <a16:creationId xmlns:a16="http://schemas.microsoft.com/office/drawing/2014/main" id="{36FC3D6A-928D-6EB9-5F6B-8D219C7CB968}"/>
              </a:ext>
            </a:extLst>
          </p:cNvPr>
          <p:cNvGrpSpPr/>
          <p:nvPr/>
        </p:nvGrpSpPr>
        <p:grpSpPr>
          <a:xfrm>
            <a:off x="590100" y="394772"/>
            <a:ext cx="923740" cy="923740"/>
            <a:chOff x="419285" y="258948"/>
            <a:chExt cx="923740" cy="923740"/>
          </a:xfrm>
        </p:grpSpPr>
        <p:sp>
          <p:nvSpPr>
            <p:cNvPr id="9" name="任意多边形: 形状 21">
              <a:extLst>
                <a:ext uri="{FF2B5EF4-FFF2-40B4-BE49-F238E27FC236}">
                  <a16:creationId xmlns:a16="http://schemas.microsoft.com/office/drawing/2014/main" id="{24B08A00-21B6-6B0F-F5B8-B6BC0EE23D2D}"/>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a:ea typeface="微软雅黑"/>
                <a:cs typeface="+mn-cs"/>
              </a:endParaRPr>
            </a:p>
          </p:txBody>
        </p:sp>
        <p:sp>
          <p:nvSpPr>
            <p:cNvPr id="10" name="任意多边形: 形状 22">
              <a:extLst>
                <a:ext uri="{FF2B5EF4-FFF2-40B4-BE49-F238E27FC236}">
                  <a16:creationId xmlns:a16="http://schemas.microsoft.com/office/drawing/2014/main" id="{92A5BB76-A5A5-B1EA-8D4C-CC1736337411}"/>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solidFill>
              <a:srgbClr val="01A89E"/>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a:ea typeface="微软雅黑"/>
                <a:cs typeface="+mn-cs"/>
              </a:endParaRPr>
            </a:p>
          </p:txBody>
        </p:sp>
        <p:sp>
          <p:nvSpPr>
            <p:cNvPr id="11" name="文本框 23">
              <a:extLst>
                <a:ext uri="{FF2B5EF4-FFF2-40B4-BE49-F238E27FC236}">
                  <a16:creationId xmlns:a16="http://schemas.microsoft.com/office/drawing/2014/main" id="{FE40B28C-6DFC-7AA2-8D06-B99DE5BBD82A}"/>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defTabSz="457200"/>
              <a:r>
                <a:rPr lang="en-US" altLang="zh-CN" sz="4000" dirty="0">
                  <a:solidFill>
                    <a:srgbClr val="01A89E"/>
                  </a:solidFill>
                  <a:latin typeface="Century Gothic" panose="020B0502020202020204" pitchFamily="34" charset="0"/>
                  <a:ea typeface="微软雅黑"/>
                </a:rPr>
                <a:t>04</a:t>
              </a:r>
              <a:endParaRPr lang="zh-CN" altLang="en-US" sz="4000" dirty="0">
                <a:solidFill>
                  <a:srgbClr val="01A89E"/>
                </a:solidFill>
                <a:latin typeface="Century Gothic" panose="020B0502020202020204" pitchFamily="34" charset="0"/>
                <a:ea typeface="微软雅黑"/>
              </a:endParaRPr>
            </a:p>
          </p:txBody>
        </p:sp>
      </p:grpSp>
    </p:spTree>
    <p:extLst>
      <p:ext uri="{BB962C8B-B14F-4D97-AF65-F5344CB8AC3E}">
        <p14:creationId xmlns:p14="http://schemas.microsoft.com/office/powerpoint/2010/main" val="11432915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菱形 8">
            <a:extLst>
              <a:ext uri="{FF2B5EF4-FFF2-40B4-BE49-F238E27FC236}">
                <a16:creationId xmlns:a16="http://schemas.microsoft.com/office/drawing/2014/main" id="{01A5D39B-87BD-5C24-6C61-56F3949DC8B4}"/>
              </a:ext>
            </a:extLst>
          </p:cNvPr>
          <p:cNvSpPr/>
          <p:nvPr/>
        </p:nvSpPr>
        <p:spPr>
          <a:xfrm>
            <a:off x="2904687" y="0"/>
            <a:ext cx="6528229" cy="6707918"/>
          </a:xfrm>
          <a:prstGeom prst="diamond">
            <a:avLst/>
          </a:prstGeom>
          <a:noFill/>
          <a:ln w="57150" cap="flat" cmpd="sng" algn="ctr">
            <a:solidFill>
              <a:sysClr val="window" lastClr="FFFFFF">
                <a:lumMod val="9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2" name="投影片編號版面配置區 1">
            <a:extLst>
              <a:ext uri="{FF2B5EF4-FFF2-40B4-BE49-F238E27FC236}">
                <a16:creationId xmlns:a16="http://schemas.microsoft.com/office/drawing/2014/main" id="{604C8E1C-03B0-4BB4-86EC-ED97E7CE3D6F}"/>
              </a:ext>
            </a:extLst>
          </p:cNvPr>
          <p:cNvSpPr>
            <a:spLocks noGrp="1"/>
          </p:cNvSpPr>
          <p:nvPr>
            <p:ph type="sldNum" sz="quarter" idx="12"/>
          </p:nvPr>
        </p:nvSpPr>
        <p:spPr>
          <a:xfrm>
            <a:off x="8610600" y="6356350"/>
            <a:ext cx="2743200" cy="365125"/>
          </a:xfrm>
        </p:spPr>
        <p:txBody>
          <a:bodyPr/>
          <a:lstStyle/>
          <a:p>
            <a:fld id="{0F4207B3-52FD-40DD-ABEC-F0F37AABC5A9}" type="slidenum">
              <a:rPr lang="zh-TW" altLang="en-US" smtClean="0"/>
              <a:t>24</a:t>
            </a:fld>
            <a:endParaRPr lang="zh-TW" altLang="en-US"/>
          </a:p>
        </p:txBody>
      </p:sp>
      <p:sp>
        <p:nvSpPr>
          <p:cNvPr id="11" name="任意多边形: 形状 7">
            <a:extLst>
              <a:ext uri="{FF2B5EF4-FFF2-40B4-BE49-F238E27FC236}">
                <a16:creationId xmlns:a16="http://schemas.microsoft.com/office/drawing/2014/main" id="{E8D817BA-2F94-4A6A-8F54-8407608D446C}"/>
              </a:ext>
            </a:extLst>
          </p:cNvPr>
          <p:cNvSpPr/>
          <p:nvPr/>
        </p:nvSpPr>
        <p:spPr>
          <a:xfrm>
            <a:off x="0" y="0"/>
            <a:ext cx="12192000" cy="3239357"/>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blipFill>
            <a:blip r:embed="rId2"/>
            <a:tile tx="6350" ty="-215900" sx="89000" sy="89000" flip="none" algn="ctr"/>
          </a:blip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12" name="任意多边形: 形状 2">
            <a:extLst>
              <a:ext uri="{FF2B5EF4-FFF2-40B4-BE49-F238E27FC236}">
                <a16:creationId xmlns:a16="http://schemas.microsoft.com/office/drawing/2014/main" id="{DCE46952-2958-49DF-9785-8E2E2431C847}"/>
              </a:ext>
            </a:extLst>
          </p:cNvPr>
          <p:cNvSpPr/>
          <p:nvPr/>
        </p:nvSpPr>
        <p:spPr>
          <a:xfrm>
            <a:off x="0" y="0"/>
            <a:ext cx="12192000" cy="3239357"/>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gradFill>
            <a:gsLst>
              <a:gs pos="0">
                <a:sysClr val="windowText" lastClr="000000">
                  <a:alpha val="50000"/>
                </a:sysClr>
              </a:gs>
              <a:gs pos="100000">
                <a:sysClr val="windowText" lastClr="000000">
                  <a:lumMod val="95000"/>
                  <a:lumOff val="5000"/>
                </a:sysClr>
              </a:gs>
            </a:gsLst>
            <a:lin ang="5400000" scaled="1"/>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16" name="图文框 1">
            <a:extLst>
              <a:ext uri="{FF2B5EF4-FFF2-40B4-BE49-F238E27FC236}">
                <a16:creationId xmlns:a16="http://schemas.microsoft.com/office/drawing/2014/main" id="{190282B1-4EAF-8143-60A7-746A5ABEE6D4}"/>
              </a:ext>
            </a:extLst>
          </p:cNvPr>
          <p:cNvSpPr/>
          <p:nvPr/>
        </p:nvSpPr>
        <p:spPr>
          <a:xfrm>
            <a:off x="4323903" y="1097290"/>
            <a:ext cx="3689796" cy="3909888"/>
          </a:xfrm>
          <a:prstGeom prst="frame">
            <a:avLst>
              <a:gd name="adj1" fmla="val 2586"/>
            </a:avLst>
          </a:prstGeom>
          <a:solidFill>
            <a:srgbClr val="01A89E"/>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cs typeface="+mn-cs"/>
            </a:endParaRPr>
          </a:p>
        </p:txBody>
      </p:sp>
      <p:sp>
        <p:nvSpPr>
          <p:cNvPr id="17" name="文本框 4">
            <a:extLst>
              <a:ext uri="{FF2B5EF4-FFF2-40B4-BE49-F238E27FC236}">
                <a16:creationId xmlns:a16="http://schemas.microsoft.com/office/drawing/2014/main" id="{221E2DA6-03F3-3C44-5E89-5D45699E8663}"/>
              </a:ext>
            </a:extLst>
          </p:cNvPr>
          <p:cNvSpPr txBox="1"/>
          <p:nvPr/>
        </p:nvSpPr>
        <p:spPr>
          <a:xfrm>
            <a:off x="4568601" y="3763601"/>
            <a:ext cx="3200400" cy="584775"/>
          </a:xfrm>
          <a:prstGeom prst="rect">
            <a:avLst/>
          </a:prstGeom>
          <a:noFill/>
        </p:spPr>
        <p:txBody>
          <a:bodyPr wrap="square" rtlCol="0">
            <a:spAutoFit/>
            <a:scene3d>
              <a:camera prst="orthographicFront"/>
              <a:lightRig rig="threePt" dir="t"/>
            </a:scene3d>
            <a:sp3d contourW="12700"/>
          </a:bodyPr>
          <a:lstStyle/>
          <a:p>
            <a:pPr algn="ctr" defTabSz="457200"/>
            <a:r>
              <a:rPr lang="en-US" altLang="zh-TW" sz="3200" b="1" dirty="0">
                <a:solidFill>
                  <a:prstClr val="black">
                    <a:lumMod val="75000"/>
                    <a:lumOff val="25000"/>
                  </a:prstClr>
                </a:solidFill>
                <a:latin typeface="微軟正黑體" panose="020B0604030504040204" pitchFamily="34" charset="-120"/>
                <a:ea typeface="微軟正黑體" panose="020B0604030504040204" pitchFamily="34" charset="-120"/>
              </a:rPr>
              <a:t>Conclusion</a:t>
            </a:r>
            <a:endParaRPr lang="zh-TW" altLang="en-US" sz="3200" b="1" dirty="0">
              <a:solidFill>
                <a:prstClr val="black">
                  <a:lumMod val="75000"/>
                  <a:lumOff val="25000"/>
                </a:prstClr>
              </a:solidFill>
              <a:latin typeface="微軟正黑體" panose="020B0604030504040204" pitchFamily="34" charset="-120"/>
              <a:ea typeface="微軟正黑體" panose="020B0604030504040204" pitchFamily="34" charset="-120"/>
            </a:endParaRPr>
          </a:p>
        </p:txBody>
      </p:sp>
      <p:sp>
        <p:nvSpPr>
          <p:cNvPr id="18" name="文本框 5">
            <a:extLst>
              <a:ext uri="{FF2B5EF4-FFF2-40B4-BE49-F238E27FC236}">
                <a16:creationId xmlns:a16="http://schemas.microsoft.com/office/drawing/2014/main" id="{993FB1EE-1296-91E3-EA78-4CA123CE4EAA}"/>
              </a:ext>
            </a:extLst>
          </p:cNvPr>
          <p:cNvSpPr txBox="1"/>
          <p:nvPr/>
        </p:nvSpPr>
        <p:spPr>
          <a:xfrm>
            <a:off x="4936901" y="1482574"/>
            <a:ext cx="2463800" cy="1569660"/>
          </a:xfrm>
          <a:prstGeom prst="rect">
            <a:avLst/>
          </a:prstGeom>
          <a:noFill/>
        </p:spPr>
        <p:txBody>
          <a:bodyPr wrap="square" rtlCol="0">
            <a:spAutoFit/>
            <a:scene3d>
              <a:camera prst="orthographicFront"/>
              <a:lightRig rig="threePt" dir="t"/>
            </a:scene3d>
            <a:sp3d contourW="12700"/>
          </a:bodyPr>
          <a:lstStyle/>
          <a:p>
            <a:pPr algn="ctr" defTabSz="457200"/>
            <a:r>
              <a:rPr lang="en-US" altLang="zh-CN" sz="9600" dirty="0">
                <a:solidFill>
                  <a:prstClr val="white"/>
                </a:solidFill>
                <a:latin typeface="Century Gothic" panose="020B0502020202020204" pitchFamily="34" charset="0"/>
                <a:ea typeface="微软雅黑"/>
              </a:rPr>
              <a:t>05</a:t>
            </a:r>
            <a:endParaRPr lang="zh-CN" altLang="en-US" sz="9600" dirty="0">
              <a:solidFill>
                <a:prstClr val="white"/>
              </a:solidFill>
              <a:latin typeface="Century Gothic" panose="020B0502020202020204" pitchFamily="34" charset="0"/>
              <a:ea typeface="微软雅黑"/>
            </a:endParaRPr>
          </a:p>
        </p:txBody>
      </p:sp>
    </p:spTree>
    <p:extLst>
      <p:ext uri="{BB962C8B-B14F-4D97-AF65-F5344CB8AC3E}">
        <p14:creationId xmlns:p14="http://schemas.microsoft.com/office/powerpoint/2010/main" val="2886497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0606FC07-86EA-47F7-8CDC-F03BDDDA52E6}"/>
              </a:ext>
            </a:extLst>
          </p:cNvPr>
          <p:cNvSpPr>
            <a:spLocks noGrp="1"/>
          </p:cNvSpPr>
          <p:nvPr>
            <p:ph idx="1"/>
          </p:nvPr>
        </p:nvSpPr>
        <p:spPr>
          <a:xfrm>
            <a:off x="838200" y="1825625"/>
            <a:ext cx="10673080" cy="4351338"/>
          </a:xfrm>
        </p:spPr>
        <p:txBody>
          <a:bodyPr>
            <a:normAutofit/>
          </a:bodyPr>
          <a:lstStyle/>
          <a:p>
            <a:pPr algn="just"/>
            <a:r>
              <a:rPr lang="en-US" altLang="zh-TW" dirty="0"/>
              <a:t>This paper examine the CVAE for the ASD task of industrial machine sound and compare its performance to three conventional methods including AE, VAE and CAE.</a:t>
            </a:r>
          </a:p>
          <a:p>
            <a:pPr algn="just"/>
            <a:r>
              <a:rPr lang="en-US" altLang="zh-TW" dirty="0"/>
              <a:t>The experimental results indicate that the proposed CVAE outperforms the rest for nearly all machines.</a:t>
            </a:r>
          </a:p>
          <a:p>
            <a:pPr algn="just"/>
            <a:r>
              <a:rPr lang="en-US" altLang="zh-TW" dirty="0"/>
              <a:t>For time stationary machine sound signals, the use of fully-connected models yields better performance in comparison with convolutional models. </a:t>
            </a:r>
          </a:p>
          <a:p>
            <a:pPr algn="just"/>
            <a:r>
              <a:rPr lang="en-US" altLang="zh-TW" dirty="0"/>
              <a:t>It is still a challenge to reconstruct non-stationary sound as well as detect anomalies for this type of sound. </a:t>
            </a:r>
            <a:endParaRPr lang="zh-TW" altLang="en-US" dirty="0"/>
          </a:p>
        </p:txBody>
      </p:sp>
      <p:sp>
        <p:nvSpPr>
          <p:cNvPr id="4" name="投影片編號版面配置區 3">
            <a:extLst>
              <a:ext uri="{FF2B5EF4-FFF2-40B4-BE49-F238E27FC236}">
                <a16:creationId xmlns:a16="http://schemas.microsoft.com/office/drawing/2014/main" id="{63BF4D9E-CBE9-50CD-2E92-248DC5B66A8A}"/>
              </a:ext>
            </a:extLst>
          </p:cNvPr>
          <p:cNvSpPr>
            <a:spLocks noGrp="1"/>
          </p:cNvSpPr>
          <p:nvPr>
            <p:ph type="sldNum" sz="quarter" idx="12"/>
          </p:nvPr>
        </p:nvSpPr>
        <p:spPr/>
        <p:txBody>
          <a:bodyPr/>
          <a:lstStyle/>
          <a:p>
            <a:fld id="{C5AB2027-94D0-401C-99E4-4805D9E8684C}" type="slidenum">
              <a:rPr lang="zh-TW" altLang="en-US" smtClean="0"/>
              <a:t>25</a:t>
            </a:fld>
            <a:endParaRPr lang="zh-TW" altLang="en-US"/>
          </a:p>
        </p:txBody>
      </p:sp>
      <p:sp>
        <p:nvSpPr>
          <p:cNvPr id="5" name="標題 1">
            <a:extLst>
              <a:ext uri="{FF2B5EF4-FFF2-40B4-BE49-F238E27FC236}">
                <a16:creationId xmlns:a16="http://schemas.microsoft.com/office/drawing/2014/main" id="{48AFE576-8993-EE28-3D14-86D4987008EB}"/>
              </a:ext>
            </a:extLst>
          </p:cNvPr>
          <p:cNvSpPr txBox="1">
            <a:spLocks/>
          </p:cNvSpPr>
          <p:nvPr/>
        </p:nvSpPr>
        <p:spPr>
          <a:xfrm>
            <a:off x="1761940" y="246505"/>
            <a:ext cx="98399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b="1" dirty="0"/>
              <a:t>Conclusion</a:t>
            </a:r>
            <a:endParaRPr lang="zh-TW" altLang="en-US" b="1" dirty="0"/>
          </a:p>
        </p:txBody>
      </p:sp>
      <p:grpSp>
        <p:nvGrpSpPr>
          <p:cNvPr id="6" name="群組 5">
            <a:extLst>
              <a:ext uri="{FF2B5EF4-FFF2-40B4-BE49-F238E27FC236}">
                <a16:creationId xmlns:a16="http://schemas.microsoft.com/office/drawing/2014/main" id="{4CA76B08-2447-573B-D877-3D06EC6FBDCA}"/>
              </a:ext>
            </a:extLst>
          </p:cNvPr>
          <p:cNvGrpSpPr/>
          <p:nvPr/>
        </p:nvGrpSpPr>
        <p:grpSpPr>
          <a:xfrm>
            <a:off x="590100" y="394772"/>
            <a:ext cx="923740" cy="923740"/>
            <a:chOff x="419285" y="258948"/>
            <a:chExt cx="923740" cy="923740"/>
          </a:xfrm>
        </p:grpSpPr>
        <p:sp>
          <p:nvSpPr>
            <p:cNvPr id="7" name="任意多边形: 形状 21">
              <a:extLst>
                <a:ext uri="{FF2B5EF4-FFF2-40B4-BE49-F238E27FC236}">
                  <a16:creationId xmlns:a16="http://schemas.microsoft.com/office/drawing/2014/main" id="{33FA3167-5842-B5E9-1932-8C95397C8688}"/>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a:ea typeface="微软雅黑"/>
                <a:cs typeface="+mn-cs"/>
              </a:endParaRPr>
            </a:p>
          </p:txBody>
        </p:sp>
        <p:sp>
          <p:nvSpPr>
            <p:cNvPr id="8" name="任意多边形: 形状 22">
              <a:extLst>
                <a:ext uri="{FF2B5EF4-FFF2-40B4-BE49-F238E27FC236}">
                  <a16:creationId xmlns:a16="http://schemas.microsoft.com/office/drawing/2014/main" id="{857B00EA-B8A8-8647-0FB2-42A106A40987}"/>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solidFill>
              <a:srgbClr val="01A89E"/>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a:ea typeface="微软雅黑"/>
                <a:cs typeface="+mn-cs"/>
              </a:endParaRPr>
            </a:p>
          </p:txBody>
        </p:sp>
        <p:sp>
          <p:nvSpPr>
            <p:cNvPr id="9" name="文本框 23">
              <a:extLst>
                <a:ext uri="{FF2B5EF4-FFF2-40B4-BE49-F238E27FC236}">
                  <a16:creationId xmlns:a16="http://schemas.microsoft.com/office/drawing/2014/main" id="{CC688DB6-A2FE-4F34-0B58-42A0E3D3E9A1}"/>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defTabSz="457200"/>
              <a:r>
                <a:rPr lang="en-US" altLang="zh-CN" sz="4000" dirty="0">
                  <a:solidFill>
                    <a:srgbClr val="01A89E"/>
                  </a:solidFill>
                  <a:latin typeface="Century Gothic" panose="020B0502020202020204" pitchFamily="34" charset="0"/>
                  <a:ea typeface="微软雅黑"/>
                </a:rPr>
                <a:t>05</a:t>
              </a:r>
              <a:endParaRPr lang="zh-CN" altLang="en-US" sz="4000" dirty="0">
                <a:solidFill>
                  <a:srgbClr val="01A89E"/>
                </a:solidFill>
                <a:latin typeface="Century Gothic" panose="020B0502020202020204" pitchFamily="34" charset="0"/>
                <a:ea typeface="微软雅黑"/>
              </a:endParaRPr>
            </a:p>
          </p:txBody>
        </p:sp>
      </p:grpSp>
    </p:spTree>
    <p:extLst>
      <p:ext uri="{BB962C8B-B14F-4D97-AF65-F5344CB8AC3E}">
        <p14:creationId xmlns:p14="http://schemas.microsoft.com/office/powerpoint/2010/main" val="34241371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292EC2-C2D3-4F9C-8F0D-81C85DD1B120}"/>
              </a:ext>
            </a:extLst>
          </p:cNvPr>
          <p:cNvSpPr>
            <a:spLocks noGrp="1"/>
          </p:cNvSpPr>
          <p:nvPr>
            <p:ph type="ctrTitle"/>
          </p:nvPr>
        </p:nvSpPr>
        <p:spPr/>
        <p:txBody>
          <a:bodyPr>
            <a:normAutofit/>
          </a:bodyPr>
          <a:lstStyle/>
          <a:p>
            <a:r>
              <a:rPr lang="en-US" altLang="zh-TW" sz="3600" dirty="0"/>
              <a:t>Deep Convolutional Variational Autoencoder for Anomalous Sound Detection</a:t>
            </a:r>
            <a:endParaRPr lang="zh-TW" altLang="en-US" sz="3600" dirty="0"/>
          </a:p>
        </p:txBody>
      </p:sp>
      <p:sp>
        <p:nvSpPr>
          <p:cNvPr id="4" name="任意多边形: 形状 15">
            <a:extLst>
              <a:ext uri="{FF2B5EF4-FFF2-40B4-BE49-F238E27FC236}">
                <a16:creationId xmlns:a16="http://schemas.microsoft.com/office/drawing/2014/main" id="{855A03B0-7766-8730-1A1F-F8F0C8EE8C7C}"/>
              </a:ext>
            </a:extLst>
          </p:cNvPr>
          <p:cNvSpPr/>
          <p:nvPr/>
        </p:nvSpPr>
        <p:spPr>
          <a:xfrm>
            <a:off x="0" y="-7407"/>
            <a:ext cx="12192000" cy="3683857"/>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blipFill dpi="0" rotWithShape="1">
            <a:blip r:embed="rId2"/>
            <a:srcRect/>
            <a:tile tx="6350" ty="-215900" sx="89000" sy="89000" flip="none" algn="ctr"/>
          </a:blip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6" name="任意多边形: 形状 12">
            <a:extLst>
              <a:ext uri="{FF2B5EF4-FFF2-40B4-BE49-F238E27FC236}">
                <a16:creationId xmlns:a16="http://schemas.microsoft.com/office/drawing/2014/main" id="{FA61F160-CC60-4994-9096-9FEBA15DDF27}"/>
              </a:ext>
            </a:extLst>
          </p:cNvPr>
          <p:cNvSpPr/>
          <p:nvPr/>
        </p:nvSpPr>
        <p:spPr>
          <a:xfrm>
            <a:off x="-2" y="0"/>
            <a:ext cx="12192000" cy="3683857"/>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gradFill>
            <a:gsLst>
              <a:gs pos="0">
                <a:sysClr val="windowText" lastClr="000000">
                  <a:alpha val="50000"/>
                </a:sysClr>
              </a:gs>
              <a:gs pos="100000">
                <a:sysClr val="windowText" lastClr="000000">
                  <a:lumMod val="95000"/>
                  <a:lumOff val="5000"/>
                </a:sysClr>
              </a:gs>
            </a:gsLst>
            <a:lin ang="5400000" scaled="1"/>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8" name="任意多边形: 形状 18">
            <a:extLst>
              <a:ext uri="{FF2B5EF4-FFF2-40B4-BE49-F238E27FC236}">
                <a16:creationId xmlns:a16="http://schemas.microsoft.com/office/drawing/2014/main" id="{D91BD2A4-5903-9D0C-9726-E46586A22084}"/>
              </a:ext>
            </a:extLst>
          </p:cNvPr>
          <p:cNvSpPr/>
          <p:nvPr/>
        </p:nvSpPr>
        <p:spPr>
          <a:xfrm>
            <a:off x="1246758" y="3520355"/>
            <a:ext cx="9698484" cy="2118336"/>
          </a:xfrm>
          <a:custGeom>
            <a:avLst/>
            <a:gdLst>
              <a:gd name="connsiteX0" fmla="*/ 0 w 5219700"/>
              <a:gd name="connsiteY0" fmla="*/ 900843 h 1339275"/>
              <a:gd name="connsiteX1" fmla="*/ 65770 w 5219700"/>
              <a:gd name="connsiteY1" fmla="*/ 900843 h 1339275"/>
              <a:gd name="connsiteX2" fmla="*/ 65770 w 5219700"/>
              <a:gd name="connsiteY2" fmla="*/ 1273505 h 1339275"/>
              <a:gd name="connsiteX3" fmla="*/ 5153930 w 5219700"/>
              <a:gd name="connsiteY3" fmla="*/ 1273505 h 1339275"/>
              <a:gd name="connsiteX4" fmla="*/ 5153930 w 5219700"/>
              <a:gd name="connsiteY4" fmla="*/ 900843 h 1339275"/>
              <a:gd name="connsiteX5" fmla="*/ 5219700 w 5219700"/>
              <a:gd name="connsiteY5" fmla="*/ 900843 h 1339275"/>
              <a:gd name="connsiteX6" fmla="*/ 5219700 w 5219700"/>
              <a:gd name="connsiteY6" fmla="*/ 1339275 h 1339275"/>
              <a:gd name="connsiteX7" fmla="*/ 0 w 5219700"/>
              <a:gd name="connsiteY7" fmla="*/ 1339275 h 1339275"/>
              <a:gd name="connsiteX8" fmla="*/ 5153930 w 5219700"/>
              <a:gd name="connsiteY8" fmla="*/ 0 h 1339275"/>
              <a:gd name="connsiteX9" fmla="*/ 5219700 w 5219700"/>
              <a:gd name="connsiteY9" fmla="*/ 0 h 1339275"/>
              <a:gd name="connsiteX10" fmla="*/ 5219700 w 5219700"/>
              <a:gd name="connsiteY10" fmla="*/ 335974 h 1339275"/>
              <a:gd name="connsiteX11" fmla="*/ 5153930 w 5219700"/>
              <a:gd name="connsiteY11" fmla="*/ 335974 h 1339275"/>
              <a:gd name="connsiteX12" fmla="*/ 0 w 5219700"/>
              <a:gd name="connsiteY12" fmla="*/ 0 h 1339275"/>
              <a:gd name="connsiteX13" fmla="*/ 65770 w 5219700"/>
              <a:gd name="connsiteY13" fmla="*/ 0 h 1339275"/>
              <a:gd name="connsiteX14" fmla="*/ 65770 w 5219700"/>
              <a:gd name="connsiteY14" fmla="*/ 335974 h 1339275"/>
              <a:gd name="connsiteX15" fmla="*/ 0 w 5219700"/>
              <a:gd name="connsiteY15" fmla="*/ 335974 h 133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19700" h="1339275">
                <a:moveTo>
                  <a:pt x="0" y="900843"/>
                </a:moveTo>
                <a:lnTo>
                  <a:pt x="65770" y="900843"/>
                </a:lnTo>
                <a:lnTo>
                  <a:pt x="65770" y="1273505"/>
                </a:lnTo>
                <a:lnTo>
                  <a:pt x="5153930" y="1273505"/>
                </a:lnTo>
                <a:lnTo>
                  <a:pt x="5153930" y="900843"/>
                </a:lnTo>
                <a:lnTo>
                  <a:pt x="5219700" y="900843"/>
                </a:lnTo>
                <a:lnTo>
                  <a:pt x="5219700" y="1339275"/>
                </a:lnTo>
                <a:lnTo>
                  <a:pt x="0" y="1339275"/>
                </a:lnTo>
                <a:close/>
                <a:moveTo>
                  <a:pt x="5153930" y="0"/>
                </a:moveTo>
                <a:lnTo>
                  <a:pt x="5219700" y="0"/>
                </a:lnTo>
                <a:lnTo>
                  <a:pt x="5219700" y="335974"/>
                </a:lnTo>
                <a:lnTo>
                  <a:pt x="5153930" y="335974"/>
                </a:lnTo>
                <a:close/>
                <a:moveTo>
                  <a:pt x="0" y="0"/>
                </a:moveTo>
                <a:lnTo>
                  <a:pt x="65770" y="0"/>
                </a:lnTo>
                <a:lnTo>
                  <a:pt x="65770" y="335974"/>
                </a:lnTo>
                <a:lnTo>
                  <a:pt x="0" y="335974"/>
                </a:lnTo>
                <a:close/>
              </a:path>
            </a:pathLst>
          </a:cu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12" name="投影片編號版面配置區 11">
            <a:extLst>
              <a:ext uri="{FF2B5EF4-FFF2-40B4-BE49-F238E27FC236}">
                <a16:creationId xmlns:a16="http://schemas.microsoft.com/office/drawing/2014/main" id="{9ABE3229-1C54-E39D-1F74-32F85DAF81E3}"/>
              </a:ext>
            </a:extLst>
          </p:cNvPr>
          <p:cNvSpPr>
            <a:spLocks noGrp="1"/>
          </p:cNvSpPr>
          <p:nvPr>
            <p:ph type="sldNum" sz="quarter" idx="12"/>
          </p:nvPr>
        </p:nvSpPr>
        <p:spPr/>
        <p:txBody>
          <a:bodyPr/>
          <a:lstStyle/>
          <a:p>
            <a:fld id="{C5AB2027-94D0-401C-99E4-4805D9E8684C}" type="slidenum">
              <a:rPr lang="zh-TW" altLang="en-US" smtClean="0"/>
              <a:t>26</a:t>
            </a:fld>
            <a:endParaRPr lang="zh-TW" altLang="en-US"/>
          </a:p>
        </p:txBody>
      </p:sp>
      <p:sp>
        <p:nvSpPr>
          <p:cNvPr id="15" name="矩形 14">
            <a:extLst>
              <a:ext uri="{FF2B5EF4-FFF2-40B4-BE49-F238E27FC236}">
                <a16:creationId xmlns:a16="http://schemas.microsoft.com/office/drawing/2014/main" id="{3C887221-3C37-EF8B-07FE-BC227BD69405}"/>
              </a:ext>
            </a:extLst>
          </p:cNvPr>
          <p:cNvSpPr/>
          <p:nvPr/>
        </p:nvSpPr>
        <p:spPr>
          <a:xfrm>
            <a:off x="0" y="3676450"/>
            <a:ext cx="12192000" cy="955876"/>
          </a:xfrm>
          <a:prstGeom prst="rect">
            <a:avLst/>
          </a:prstGeom>
          <a:solidFill>
            <a:srgbClr val="0F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任意多边形: 形状 9">
            <a:extLst>
              <a:ext uri="{FF2B5EF4-FFF2-40B4-BE49-F238E27FC236}">
                <a16:creationId xmlns:a16="http://schemas.microsoft.com/office/drawing/2014/main" id="{4279EAD4-3206-EA28-6F43-32ECF05D2669}"/>
              </a:ext>
            </a:extLst>
          </p:cNvPr>
          <p:cNvSpPr/>
          <p:nvPr/>
        </p:nvSpPr>
        <p:spPr>
          <a:xfrm>
            <a:off x="1246757" y="1229701"/>
            <a:ext cx="9698485" cy="3402625"/>
          </a:xfrm>
          <a:custGeom>
            <a:avLst/>
            <a:gdLst>
              <a:gd name="connsiteX0" fmla="*/ 0 w 5219700"/>
              <a:gd name="connsiteY0" fmla="*/ 0 h 2000250"/>
              <a:gd name="connsiteX1" fmla="*/ 5219700 w 5219700"/>
              <a:gd name="connsiteY1" fmla="*/ 0 h 2000250"/>
              <a:gd name="connsiteX2" fmla="*/ 5219700 w 5219700"/>
              <a:gd name="connsiteY2" fmla="*/ 2000250 h 2000250"/>
              <a:gd name="connsiteX3" fmla="*/ 5153930 w 5219700"/>
              <a:gd name="connsiteY3" fmla="*/ 2000250 h 2000250"/>
              <a:gd name="connsiteX4" fmla="*/ 5153930 w 5219700"/>
              <a:gd name="connsiteY4" fmla="*/ 65770 h 2000250"/>
              <a:gd name="connsiteX5" fmla="*/ 65770 w 5219700"/>
              <a:gd name="connsiteY5" fmla="*/ 65770 h 2000250"/>
              <a:gd name="connsiteX6" fmla="*/ 65770 w 5219700"/>
              <a:gd name="connsiteY6" fmla="*/ 2000250 h 2000250"/>
              <a:gd name="connsiteX7" fmla="*/ 0 w 5219700"/>
              <a:gd name="connsiteY7" fmla="*/ 2000250 h 2000250"/>
              <a:gd name="connsiteX8" fmla="*/ 0 w 5219700"/>
              <a:gd name="connsiteY8" fmla="*/ 0 h 200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9700" h="2000250">
                <a:moveTo>
                  <a:pt x="0" y="0"/>
                </a:moveTo>
                <a:lnTo>
                  <a:pt x="5219700" y="0"/>
                </a:lnTo>
                <a:lnTo>
                  <a:pt x="5219700" y="2000250"/>
                </a:lnTo>
                <a:lnTo>
                  <a:pt x="5153930" y="2000250"/>
                </a:lnTo>
                <a:lnTo>
                  <a:pt x="5153930" y="65770"/>
                </a:lnTo>
                <a:lnTo>
                  <a:pt x="65770" y="65770"/>
                </a:lnTo>
                <a:lnTo>
                  <a:pt x="65770" y="2000250"/>
                </a:lnTo>
                <a:lnTo>
                  <a:pt x="0" y="2000250"/>
                </a:lnTo>
                <a:lnTo>
                  <a:pt x="0" y="0"/>
                </a:lnTo>
                <a:close/>
              </a:path>
            </a:pathLst>
          </a:custGeom>
          <a:solidFill>
            <a:srgbClr val="01A89E"/>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9" name="文本框 3">
            <a:extLst>
              <a:ext uri="{FF2B5EF4-FFF2-40B4-BE49-F238E27FC236}">
                <a16:creationId xmlns:a16="http://schemas.microsoft.com/office/drawing/2014/main" id="{8D31F6FB-B16D-22D2-DFA2-765178AA812E}"/>
              </a:ext>
            </a:extLst>
          </p:cNvPr>
          <p:cNvSpPr txBox="1"/>
          <p:nvPr/>
        </p:nvSpPr>
        <p:spPr>
          <a:xfrm>
            <a:off x="1406228" y="2889378"/>
            <a:ext cx="9379540" cy="644792"/>
          </a:xfrm>
          <a:prstGeom prst="rect">
            <a:avLst/>
          </a:prstGeom>
          <a:noFill/>
        </p:spPr>
        <p:txBody>
          <a:bodyPr wrap="square" rtlCol="0">
            <a:spAutoFit/>
            <a:scene3d>
              <a:camera prst="orthographicFront"/>
              <a:lightRig rig="threePt" dir="t"/>
            </a:scene3d>
            <a:sp3d contourW="12700"/>
          </a:bodyPr>
          <a:lstStyle/>
          <a:p>
            <a:pPr algn="ctr" defTabSz="457200">
              <a:lnSpc>
                <a:spcPts val="4000"/>
              </a:lnSpc>
            </a:pPr>
            <a:r>
              <a:rPr lang="en-US" altLang="zh-TW" sz="5400" b="1" dirty="0">
                <a:solidFill>
                  <a:prstClr val="white"/>
                </a:solidFill>
                <a:latin typeface="Century Gothic" panose="020B0502020202020204" pitchFamily="34" charset="0"/>
                <a:ea typeface="微軟正黑體" panose="020B0604030504040204" pitchFamily="34" charset="-120"/>
              </a:rPr>
              <a:t>Final Project Proposal</a:t>
            </a:r>
            <a:endParaRPr lang="en-US" altLang="zh-TW" sz="4400" b="1" dirty="0">
              <a:solidFill>
                <a:prstClr val="white"/>
              </a:solidFill>
              <a:latin typeface="Century Gothic" panose="020B0502020202020204" pitchFamily="34" charset="0"/>
              <a:ea typeface="微軟正黑體" panose="020B0604030504040204" pitchFamily="34" charset="-120"/>
            </a:endParaRPr>
          </a:p>
        </p:txBody>
      </p:sp>
    </p:spTree>
    <p:extLst>
      <p:ext uri="{BB962C8B-B14F-4D97-AF65-F5344CB8AC3E}">
        <p14:creationId xmlns:p14="http://schemas.microsoft.com/office/powerpoint/2010/main" val="1387018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3BF4D9E-CBE9-50CD-2E92-248DC5B66A8A}"/>
              </a:ext>
            </a:extLst>
          </p:cNvPr>
          <p:cNvSpPr>
            <a:spLocks noGrp="1"/>
          </p:cNvSpPr>
          <p:nvPr>
            <p:ph type="sldNum" sz="quarter" idx="12"/>
          </p:nvPr>
        </p:nvSpPr>
        <p:spPr/>
        <p:txBody>
          <a:bodyPr/>
          <a:lstStyle/>
          <a:p>
            <a:fld id="{C5AB2027-94D0-401C-99E4-4805D9E8684C}" type="slidenum">
              <a:rPr lang="zh-TW" altLang="en-US" smtClean="0"/>
              <a:t>27</a:t>
            </a:fld>
            <a:endParaRPr lang="zh-TW" altLang="en-US"/>
          </a:p>
        </p:txBody>
      </p:sp>
      <p:sp>
        <p:nvSpPr>
          <p:cNvPr id="5" name="標題 1">
            <a:extLst>
              <a:ext uri="{FF2B5EF4-FFF2-40B4-BE49-F238E27FC236}">
                <a16:creationId xmlns:a16="http://schemas.microsoft.com/office/drawing/2014/main" id="{48AFE576-8993-EE28-3D14-86D4987008EB}"/>
              </a:ext>
            </a:extLst>
          </p:cNvPr>
          <p:cNvSpPr txBox="1">
            <a:spLocks/>
          </p:cNvSpPr>
          <p:nvPr/>
        </p:nvSpPr>
        <p:spPr>
          <a:xfrm>
            <a:off x="1761940" y="246505"/>
            <a:ext cx="98399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b="1" dirty="0"/>
              <a:t>Convolutional VAE</a:t>
            </a:r>
            <a:endParaRPr lang="zh-TW" altLang="en-US" b="1" dirty="0"/>
          </a:p>
        </p:txBody>
      </p:sp>
      <p:grpSp>
        <p:nvGrpSpPr>
          <p:cNvPr id="6" name="群組 5">
            <a:extLst>
              <a:ext uri="{FF2B5EF4-FFF2-40B4-BE49-F238E27FC236}">
                <a16:creationId xmlns:a16="http://schemas.microsoft.com/office/drawing/2014/main" id="{4CA76B08-2447-573B-D877-3D06EC6FBDCA}"/>
              </a:ext>
            </a:extLst>
          </p:cNvPr>
          <p:cNvGrpSpPr/>
          <p:nvPr/>
        </p:nvGrpSpPr>
        <p:grpSpPr>
          <a:xfrm>
            <a:off x="590100" y="394772"/>
            <a:ext cx="923740" cy="923740"/>
            <a:chOff x="419285" y="258948"/>
            <a:chExt cx="923740" cy="923740"/>
          </a:xfrm>
        </p:grpSpPr>
        <p:sp>
          <p:nvSpPr>
            <p:cNvPr id="7" name="任意多边形: 形状 21">
              <a:extLst>
                <a:ext uri="{FF2B5EF4-FFF2-40B4-BE49-F238E27FC236}">
                  <a16:creationId xmlns:a16="http://schemas.microsoft.com/office/drawing/2014/main" id="{33FA3167-5842-B5E9-1932-8C95397C8688}"/>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a:ea typeface="微软雅黑"/>
                <a:cs typeface="+mn-cs"/>
              </a:endParaRPr>
            </a:p>
          </p:txBody>
        </p:sp>
        <p:sp>
          <p:nvSpPr>
            <p:cNvPr id="8" name="任意多边形: 形状 22">
              <a:extLst>
                <a:ext uri="{FF2B5EF4-FFF2-40B4-BE49-F238E27FC236}">
                  <a16:creationId xmlns:a16="http://schemas.microsoft.com/office/drawing/2014/main" id="{857B00EA-B8A8-8647-0FB2-42A106A40987}"/>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solidFill>
              <a:srgbClr val="01A89E"/>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a:ea typeface="微软雅黑"/>
                <a:cs typeface="+mn-cs"/>
              </a:endParaRPr>
            </a:p>
          </p:txBody>
        </p:sp>
        <p:sp>
          <p:nvSpPr>
            <p:cNvPr id="9" name="文本框 23">
              <a:extLst>
                <a:ext uri="{FF2B5EF4-FFF2-40B4-BE49-F238E27FC236}">
                  <a16:creationId xmlns:a16="http://schemas.microsoft.com/office/drawing/2014/main" id="{CC688DB6-A2FE-4F34-0B58-42A0E3D3E9A1}"/>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defTabSz="457200"/>
              <a:r>
                <a:rPr lang="en-US" altLang="zh-CN" sz="4000" dirty="0">
                  <a:solidFill>
                    <a:srgbClr val="01A89E"/>
                  </a:solidFill>
                  <a:latin typeface="Century Gothic" panose="020B0502020202020204" pitchFamily="34" charset="0"/>
                  <a:ea typeface="微软雅黑"/>
                </a:rPr>
                <a:t>05</a:t>
              </a:r>
              <a:endParaRPr lang="zh-CN" altLang="en-US" sz="4000" dirty="0">
                <a:solidFill>
                  <a:srgbClr val="01A89E"/>
                </a:solidFill>
                <a:latin typeface="Century Gothic" panose="020B0502020202020204" pitchFamily="34" charset="0"/>
                <a:ea typeface="微软雅黑"/>
              </a:endParaRPr>
            </a:p>
          </p:txBody>
        </p:sp>
      </p:grpSp>
      <p:sp>
        <p:nvSpPr>
          <p:cNvPr id="10" name="內容版面配置區 9">
            <a:extLst>
              <a:ext uri="{FF2B5EF4-FFF2-40B4-BE49-F238E27FC236}">
                <a16:creationId xmlns:a16="http://schemas.microsoft.com/office/drawing/2014/main" id="{80365734-D992-99FF-4268-C5D93383773C}"/>
              </a:ext>
            </a:extLst>
          </p:cNvPr>
          <p:cNvSpPr>
            <a:spLocks noGrp="1"/>
          </p:cNvSpPr>
          <p:nvPr>
            <p:ph idx="1"/>
          </p:nvPr>
        </p:nvSpPr>
        <p:spPr/>
        <p:txBody>
          <a:bodyPr/>
          <a:lstStyle/>
          <a:p>
            <a:r>
              <a:rPr lang="en-US" altLang="zh-TW" dirty="0"/>
              <a:t>Implement the Convolutional VAE and compare with paper result</a:t>
            </a:r>
            <a:endParaRPr lang="zh-TW" altLang="en-US" dirty="0"/>
          </a:p>
        </p:txBody>
      </p:sp>
      <p:pic>
        <p:nvPicPr>
          <p:cNvPr id="13" name="圖片 12">
            <a:extLst>
              <a:ext uri="{FF2B5EF4-FFF2-40B4-BE49-F238E27FC236}">
                <a16:creationId xmlns:a16="http://schemas.microsoft.com/office/drawing/2014/main" id="{63C582D9-E0A1-B2D8-0B02-B977A9A80EB0}"/>
              </a:ext>
            </a:extLst>
          </p:cNvPr>
          <p:cNvPicPr>
            <a:picLocks noChangeAspect="1"/>
          </p:cNvPicPr>
          <p:nvPr/>
        </p:nvPicPr>
        <p:blipFill>
          <a:blip r:embed="rId2"/>
          <a:stretch>
            <a:fillRect/>
          </a:stretch>
        </p:blipFill>
        <p:spPr>
          <a:xfrm>
            <a:off x="2000867" y="2541051"/>
            <a:ext cx="8190265" cy="3017466"/>
          </a:xfrm>
          <a:prstGeom prst="rect">
            <a:avLst/>
          </a:prstGeom>
        </p:spPr>
      </p:pic>
      <p:sp>
        <p:nvSpPr>
          <p:cNvPr id="14" name="文字方塊 13">
            <a:extLst>
              <a:ext uri="{FF2B5EF4-FFF2-40B4-BE49-F238E27FC236}">
                <a16:creationId xmlns:a16="http://schemas.microsoft.com/office/drawing/2014/main" id="{0E2024D0-A196-AF39-8BFB-EFB8C8F1EB34}"/>
              </a:ext>
            </a:extLst>
          </p:cNvPr>
          <p:cNvSpPr txBox="1"/>
          <p:nvPr/>
        </p:nvSpPr>
        <p:spPr>
          <a:xfrm>
            <a:off x="4959632" y="5935389"/>
            <a:ext cx="6642268" cy="338554"/>
          </a:xfrm>
          <a:prstGeom prst="rect">
            <a:avLst/>
          </a:prstGeom>
          <a:noFill/>
        </p:spPr>
        <p:txBody>
          <a:bodyPr wrap="none" rtlCol="0">
            <a:spAutoFit/>
          </a:bodyPr>
          <a:lstStyle/>
          <a:p>
            <a:r>
              <a:rPr lang="en-US" altLang="zh-TW" sz="1600" dirty="0"/>
              <a:t>Reference: </a:t>
            </a:r>
            <a:r>
              <a:rPr lang="en-US" altLang="zh-TW" sz="1600" dirty="0">
                <a:hlinkClick r:id="rId3"/>
              </a:rPr>
              <a:t>https://ieeexplore.ieee.org/stamp/stamp.jsp?arnumber=9023488</a:t>
            </a:r>
            <a:r>
              <a:rPr lang="en-US" altLang="zh-TW" sz="1600" dirty="0"/>
              <a:t> </a:t>
            </a:r>
            <a:endParaRPr lang="zh-TW" altLang="en-US" sz="1600" dirty="0"/>
          </a:p>
        </p:txBody>
      </p:sp>
    </p:spTree>
    <p:extLst>
      <p:ext uri="{BB962C8B-B14F-4D97-AF65-F5344CB8AC3E}">
        <p14:creationId xmlns:p14="http://schemas.microsoft.com/office/powerpoint/2010/main" val="26701308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292EC2-C2D3-4F9C-8F0D-81C85DD1B120}"/>
              </a:ext>
            </a:extLst>
          </p:cNvPr>
          <p:cNvSpPr>
            <a:spLocks noGrp="1"/>
          </p:cNvSpPr>
          <p:nvPr>
            <p:ph type="ctrTitle"/>
          </p:nvPr>
        </p:nvSpPr>
        <p:spPr/>
        <p:txBody>
          <a:bodyPr>
            <a:normAutofit/>
          </a:bodyPr>
          <a:lstStyle/>
          <a:p>
            <a:r>
              <a:rPr lang="en-US" altLang="zh-TW" sz="3600" dirty="0"/>
              <a:t>Deep Convolutional Variational Autoencoder for Anomalous Sound Detection</a:t>
            </a:r>
            <a:endParaRPr lang="zh-TW" altLang="en-US" sz="3600" dirty="0"/>
          </a:p>
        </p:txBody>
      </p:sp>
      <p:sp>
        <p:nvSpPr>
          <p:cNvPr id="4" name="任意多边形: 形状 15">
            <a:extLst>
              <a:ext uri="{FF2B5EF4-FFF2-40B4-BE49-F238E27FC236}">
                <a16:creationId xmlns:a16="http://schemas.microsoft.com/office/drawing/2014/main" id="{855A03B0-7766-8730-1A1F-F8F0C8EE8C7C}"/>
              </a:ext>
            </a:extLst>
          </p:cNvPr>
          <p:cNvSpPr/>
          <p:nvPr/>
        </p:nvSpPr>
        <p:spPr>
          <a:xfrm>
            <a:off x="0" y="-7407"/>
            <a:ext cx="12192000" cy="3683857"/>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blipFill dpi="0" rotWithShape="1">
            <a:blip r:embed="rId2"/>
            <a:srcRect/>
            <a:tile tx="6350" ty="-215900" sx="89000" sy="89000" flip="none" algn="ctr"/>
          </a:blip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12" name="投影片編號版面配置區 11">
            <a:extLst>
              <a:ext uri="{FF2B5EF4-FFF2-40B4-BE49-F238E27FC236}">
                <a16:creationId xmlns:a16="http://schemas.microsoft.com/office/drawing/2014/main" id="{9ABE3229-1C54-E39D-1F74-32F85DAF81E3}"/>
              </a:ext>
            </a:extLst>
          </p:cNvPr>
          <p:cNvSpPr>
            <a:spLocks noGrp="1"/>
          </p:cNvSpPr>
          <p:nvPr>
            <p:ph type="sldNum" sz="quarter" idx="12"/>
          </p:nvPr>
        </p:nvSpPr>
        <p:spPr/>
        <p:txBody>
          <a:bodyPr/>
          <a:lstStyle/>
          <a:p>
            <a:fld id="{C5AB2027-94D0-401C-99E4-4805D9E8684C}" type="slidenum">
              <a:rPr lang="zh-TW" altLang="en-US" smtClean="0"/>
              <a:t>28</a:t>
            </a:fld>
            <a:endParaRPr lang="zh-TW" altLang="en-US"/>
          </a:p>
        </p:txBody>
      </p:sp>
      <p:sp>
        <p:nvSpPr>
          <p:cNvPr id="17" name="任意多边形: 形状 12">
            <a:extLst>
              <a:ext uri="{FF2B5EF4-FFF2-40B4-BE49-F238E27FC236}">
                <a16:creationId xmlns:a16="http://schemas.microsoft.com/office/drawing/2014/main" id="{E613D81C-BFC6-F3C9-7910-2C3FEDD14B96}"/>
              </a:ext>
            </a:extLst>
          </p:cNvPr>
          <p:cNvSpPr/>
          <p:nvPr/>
        </p:nvSpPr>
        <p:spPr>
          <a:xfrm>
            <a:off x="-2" y="0"/>
            <a:ext cx="12192000" cy="3683857"/>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gradFill>
            <a:gsLst>
              <a:gs pos="0">
                <a:sysClr val="windowText" lastClr="000000">
                  <a:alpha val="50000"/>
                </a:sysClr>
              </a:gs>
              <a:gs pos="100000">
                <a:sysClr val="windowText" lastClr="000000">
                  <a:lumMod val="95000"/>
                  <a:lumOff val="5000"/>
                </a:sysClr>
              </a:gs>
            </a:gsLst>
            <a:lin ang="5400000" scaled="1"/>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a:ea typeface="微软雅黑"/>
              <a:cs typeface="+mn-cs"/>
            </a:endParaRPr>
          </a:p>
        </p:txBody>
      </p:sp>
      <p:sp>
        <p:nvSpPr>
          <p:cNvPr id="18" name="矩形 17">
            <a:extLst>
              <a:ext uri="{FF2B5EF4-FFF2-40B4-BE49-F238E27FC236}">
                <a16:creationId xmlns:a16="http://schemas.microsoft.com/office/drawing/2014/main" id="{767ACBBA-0CF6-8546-B486-555FB632D764}"/>
              </a:ext>
            </a:extLst>
          </p:cNvPr>
          <p:cNvSpPr/>
          <p:nvPr/>
        </p:nvSpPr>
        <p:spPr>
          <a:xfrm>
            <a:off x="0" y="3676450"/>
            <a:ext cx="12192000" cy="3181550"/>
          </a:xfrm>
          <a:prstGeom prst="rect">
            <a:avLst/>
          </a:prstGeom>
          <a:solidFill>
            <a:srgbClr val="0F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文本框 3">
            <a:extLst>
              <a:ext uri="{FF2B5EF4-FFF2-40B4-BE49-F238E27FC236}">
                <a16:creationId xmlns:a16="http://schemas.microsoft.com/office/drawing/2014/main" id="{8D31F6FB-B16D-22D2-DFA2-765178AA812E}"/>
              </a:ext>
            </a:extLst>
          </p:cNvPr>
          <p:cNvSpPr txBox="1"/>
          <p:nvPr/>
        </p:nvSpPr>
        <p:spPr>
          <a:xfrm>
            <a:off x="3003262" y="3353093"/>
            <a:ext cx="6185475" cy="661528"/>
          </a:xfrm>
          <a:prstGeom prst="rect">
            <a:avLst/>
          </a:prstGeom>
          <a:noFill/>
        </p:spPr>
        <p:txBody>
          <a:bodyPr wrap="square" rtlCol="0" anchor="ctr">
            <a:spAutoFit/>
            <a:scene3d>
              <a:camera prst="orthographicFront"/>
              <a:lightRig rig="threePt" dir="t"/>
            </a:scene3d>
            <a:sp3d contourW="12700"/>
          </a:bodyPr>
          <a:lstStyle/>
          <a:p>
            <a:pPr algn="ctr" defTabSz="457200">
              <a:lnSpc>
                <a:spcPts val="4000"/>
              </a:lnSpc>
            </a:pPr>
            <a:r>
              <a:rPr lang="en-US" altLang="zh-TW" sz="6600" b="1" dirty="0">
                <a:solidFill>
                  <a:prstClr val="white"/>
                </a:solidFill>
                <a:latin typeface="Century Gothic" panose="020B0502020202020204" pitchFamily="34" charset="0"/>
                <a:ea typeface="微軟正黑體" panose="020B0604030504040204" pitchFamily="34" charset="-120"/>
              </a:rPr>
              <a:t>Q</a:t>
            </a:r>
            <a:r>
              <a:rPr lang="zh-TW" altLang="en-US" sz="6600" b="1" dirty="0">
                <a:solidFill>
                  <a:prstClr val="white"/>
                </a:solidFill>
                <a:latin typeface="Century Gothic" panose="020B0502020202020204" pitchFamily="34" charset="0"/>
                <a:ea typeface="微軟正黑體" panose="020B0604030504040204" pitchFamily="34" charset="-120"/>
              </a:rPr>
              <a:t> </a:t>
            </a:r>
            <a:r>
              <a:rPr lang="en-US" altLang="zh-TW" sz="6600" b="1" dirty="0">
                <a:solidFill>
                  <a:prstClr val="white"/>
                </a:solidFill>
                <a:latin typeface="Century Gothic" panose="020B0502020202020204" pitchFamily="34" charset="0"/>
                <a:ea typeface="微軟正黑體" panose="020B0604030504040204" pitchFamily="34" charset="-120"/>
              </a:rPr>
              <a:t>&amp;</a:t>
            </a:r>
            <a:r>
              <a:rPr lang="zh-TW" altLang="en-US" sz="6600" b="1" dirty="0">
                <a:solidFill>
                  <a:prstClr val="white"/>
                </a:solidFill>
                <a:latin typeface="Century Gothic" panose="020B0502020202020204" pitchFamily="34" charset="0"/>
                <a:ea typeface="微軟正黑體" panose="020B0604030504040204" pitchFamily="34" charset="-120"/>
              </a:rPr>
              <a:t> </a:t>
            </a:r>
            <a:r>
              <a:rPr lang="en-US" altLang="zh-TW" sz="6600" b="1" dirty="0">
                <a:solidFill>
                  <a:prstClr val="white"/>
                </a:solidFill>
                <a:latin typeface="Century Gothic" panose="020B0502020202020204" pitchFamily="34" charset="0"/>
                <a:ea typeface="微軟正黑體" panose="020B0604030504040204" pitchFamily="34" charset="-120"/>
              </a:rPr>
              <a:t>A</a:t>
            </a:r>
            <a:endParaRPr lang="zh-CN" altLang="en-US" sz="6600" b="1" dirty="0">
              <a:solidFill>
                <a:prstClr val="white"/>
              </a:solidFill>
              <a:latin typeface="Century Gothic" panose="020B0502020202020204" pitchFamily="34" charset="0"/>
              <a:ea typeface="微軟正黑體" panose="020B0604030504040204" pitchFamily="34" charset="-120"/>
            </a:endParaRPr>
          </a:p>
        </p:txBody>
      </p:sp>
      <p:sp>
        <p:nvSpPr>
          <p:cNvPr id="10" name="矩形 9">
            <a:extLst>
              <a:ext uri="{FF2B5EF4-FFF2-40B4-BE49-F238E27FC236}">
                <a16:creationId xmlns:a16="http://schemas.microsoft.com/office/drawing/2014/main" id="{4C4F58ED-C802-BD78-83F4-DDD82F96203C}"/>
              </a:ext>
            </a:extLst>
          </p:cNvPr>
          <p:cNvSpPr/>
          <p:nvPr/>
        </p:nvSpPr>
        <p:spPr>
          <a:xfrm>
            <a:off x="3484153" y="2164705"/>
            <a:ext cx="5223693" cy="2768052"/>
          </a:xfrm>
          <a:prstGeom prst="rect">
            <a:avLst/>
          </a:prstGeom>
          <a:noFill/>
          <a:ln w="76200">
            <a:solidFill>
              <a:srgbClr val="01A8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977694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菱形 8">
            <a:extLst>
              <a:ext uri="{FF2B5EF4-FFF2-40B4-BE49-F238E27FC236}">
                <a16:creationId xmlns:a16="http://schemas.microsoft.com/office/drawing/2014/main" id="{01A5D39B-87BD-5C24-6C61-56F3949DC8B4}"/>
              </a:ext>
            </a:extLst>
          </p:cNvPr>
          <p:cNvSpPr/>
          <p:nvPr/>
        </p:nvSpPr>
        <p:spPr>
          <a:xfrm>
            <a:off x="2904687" y="0"/>
            <a:ext cx="6528229" cy="6707918"/>
          </a:xfrm>
          <a:prstGeom prst="diamond">
            <a:avLst/>
          </a:prstGeom>
          <a:noFill/>
          <a:ln w="57150" cap="flat" cmpd="sng" algn="ctr">
            <a:solidFill>
              <a:sysClr val="window" lastClr="FFFFFF">
                <a:lumMod val="9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2" name="投影片編號版面配置區 1">
            <a:extLst>
              <a:ext uri="{FF2B5EF4-FFF2-40B4-BE49-F238E27FC236}">
                <a16:creationId xmlns:a16="http://schemas.microsoft.com/office/drawing/2014/main" id="{604C8E1C-03B0-4BB4-86EC-ED97E7CE3D6F}"/>
              </a:ext>
            </a:extLst>
          </p:cNvPr>
          <p:cNvSpPr>
            <a:spLocks noGrp="1"/>
          </p:cNvSpPr>
          <p:nvPr>
            <p:ph type="sldNum" sz="quarter" idx="12"/>
          </p:nvPr>
        </p:nvSpPr>
        <p:spPr>
          <a:xfrm>
            <a:off x="8610600" y="6356350"/>
            <a:ext cx="2743200" cy="365125"/>
          </a:xfrm>
        </p:spPr>
        <p:txBody>
          <a:bodyPr/>
          <a:lstStyle/>
          <a:p>
            <a:fld id="{0F4207B3-52FD-40DD-ABEC-F0F37AABC5A9}" type="slidenum">
              <a:rPr lang="zh-TW" altLang="en-US" smtClean="0"/>
              <a:t>3</a:t>
            </a:fld>
            <a:endParaRPr lang="zh-TW" altLang="en-US"/>
          </a:p>
        </p:txBody>
      </p:sp>
      <p:sp>
        <p:nvSpPr>
          <p:cNvPr id="11" name="任意多边形: 形状 7">
            <a:extLst>
              <a:ext uri="{FF2B5EF4-FFF2-40B4-BE49-F238E27FC236}">
                <a16:creationId xmlns:a16="http://schemas.microsoft.com/office/drawing/2014/main" id="{E8D817BA-2F94-4A6A-8F54-8407608D446C}"/>
              </a:ext>
            </a:extLst>
          </p:cNvPr>
          <p:cNvSpPr/>
          <p:nvPr/>
        </p:nvSpPr>
        <p:spPr>
          <a:xfrm>
            <a:off x="0" y="0"/>
            <a:ext cx="12192000" cy="3239357"/>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blipFill>
            <a:blip r:embed="rId2"/>
            <a:tile tx="6350" ty="-215900" sx="89000" sy="89000" flip="none" algn="ctr"/>
          </a:blip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12" name="任意多边形: 形状 2">
            <a:extLst>
              <a:ext uri="{FF2B5EF4-FFF2-40B4-BE49-F238E27FC236}">
                <a16:creationId xmlns:a16="http://schemas.microsoft.com/office/drawing/2014/main" id="{DCE46952-2958-49DF-9785-8E2E2431C847}"/>
              </a:ext>
            </a:extLst>
          </p:cNvPr>
          <p:cNvSpPr/>
          <p:nvPr/>
        </p:nvSpPr>
        <p:spPr>
          <a:xfrm>
            <a:off x="0" y="0"/>
            <a:ext cx="12192000" cy="3239357"/>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gradFill>
            <a:gsLst>
              <a:gs pos="0">
                <a:sysClr val="windowText" lastClr="000000">
                  <a:alpha val="50000"/>
                </a:sysClr>
              </a:gs>
              <a:gs pos="100000">
                <a:sysClr val="windowText" lastClr="000000">
                  <a:lumMod val="95000"/>
                  <a:lumOff val="5000"/>
                </a:sysClr>
              </a:gs>
            </a:gsLst>
            <a:lin ang="5400000" scaled="1"/>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16" name="图文框 1">
            <a:extLst>
              <a:ext uri="{FF2B5EF4-FFF2-40B4-BE49-F238E27FC236}">
                <a16:creationId xmlns:a16="http://schemas.microsoft.com/office/drawing/2014/main" id="{190282B1-4EAF-8143-60A7-746A5ABEE6D4}"/>
              </a:ext>
            </a:extLst>
          </p:cNvPr>
          <p:cNvSpPr/>
          <p:nvPr/>
        </p:nvSpPr>
        <p:spPr>
          <a:xfrm>
            <a:off x="4323903" y="1097290"/>
            <a:ext cx="3689796" cy="3909888"/>
          </a:xfrm>
          <a:prstGeom prst="frame">
            <a:avLst>
              <a:gd name="adj1" fmla="val 2586"/>
            </a:avLst>
          </a:prstGeom>
          <a:solidFill>
            <a:srgbClr val="01A89E"/>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cs typeface="+mn-cs"/>
            </a:endParaRPr>
          </a:p>
        </p:txBody>
      </p:sp>
      <p:sp>
        <p:nvSpPr>
          <p:cNvPr id="17" name="文本框 4">
            <a:extLst>
              <a:ext uri="{FF2B5EF4-FFF2-40B4-BE49-F238E27FC236}">
                <a16:creationId xmlns:a16="http://schemas.microsoft.com/office/drawing/2014/main" id="{221E2DA6-03F3-3C44-5E89-5D45699E8663}"/>
              </a:ext>
            </a:extLst>
          </p:cNvPr>
          <p:cNvSpPr txBox="1"/>
          <p:nvPr/>
        </p:nvSpPr>
        <p:spPr>
          <a:xfrm>
            <a:off x="4568601" y="3763601"/>
            <a:ext cx="3200400" cy="584775"/>
          </a:xfrm>
          <a:prstGeom prst="rect">
            <a:avLst/>
          </a:prstGeom>
          <a:noFill/>
        </p:spPr>
        <p:txBody>
          <a:bodyPr wrap="square" rtlCol="0">
            <a:spAutoFit/>
            <a:scene3d>
              <a:camera prst="orthographicFront"/>
              <a:lightRig rig="threePt" dir="t"/>
            </a:scene3d>
            <a:sp3d contourW="12700"/>
          </a:bodyPr>
          <a:lstStyle/>
          <a:p>
            <a:pPr algn="ctr" defTabSz="457200"/>
            <a:r>
              <a:rPr lang="en-US" altLang="zh-TW" sz="3200" b="1" dirty="0">
                <a:solidFill>
                  <a:prstClr val="black">
                    <a:lumMod val="75000"/>
                    <a:lumOff val="25000"/>
                  </a:prstClr>
                </a:solidFill>
                <a:latin typeface="微軟正黑體" panose="020B0604030504040204" pitchFamily="34" charset="-120"/>
                <a:ea typeface="微軟正黑體" panose="020B0604030504040204" pitchFamily="34" charset="-120"/>
              </a:rPr>
              <a:t>Introduction</a:t>
            </a:r>
            <a:endParaRPr lang="zh-TW" altLang="en-US" sz="3200" b="1" dirty="0">
              <a:solidFill>
                <a:prstClr val="black">
                  <a:lumMod val="75000"/>
                  <a:lumOff val="25000"/>
                </a:prstClr>
              </a:solidFill>
              <a:latin typeface="微軟正黑體" panose="020B0604030504040204" pitchFamily="34" charset="-120"/>
              <a:ea typeface="微軟正黑體" panose="020B0604030504040204" pitchFamily="34" charset="-120"/>
            </a:endParaRPr>
          </a:p>
        </p:txBody>
      </p:sp>
      <p:sp>
        <p:nvSpPr>
          <p:cNvPr id="18" name="文本框 5">
            <a:extLst>
              <a:ext uri="{FF2B5EF4-FFF2-40B4-BE49-F238E27FC236}">
                <a16:creationId xmlns:a16="http://schemas.microsoft.com/office/drawing/2014/main" id="{993FB1EE-1296-91E3-EA78-4CA123CE4EAA}"/>
              </a:ext>
            </a:extLst>
          </p:cNvPr>
          <p:cNvSpPr txBox="1"/>
          <p:nvPr/>
        </p:nvSpPr>
        <p:spPr>
          <a:xfrm>
            <a:off x="4936901" y="1482574"/>
            <a:ext cx="2463800" cy="1569660"/>
          </a:xfrm>
          <a:prstGeom prst="rect">
            <a:avLst/>
          </a:prstGeom>
          <a:noFill/>
        </p:spPr>
        <p:txBody>
          <a:bodyPr wrap="square" rtlCol="0">
            <a:spAutoFit/>
            <a:scene3d>
              <a:camera prst="orthographicFront"/>
              <a:lightRig rig="threePt" dir="t"/>
            </a:scene3d>
            <a:sp3d contourW="12700"/>
          </a:bodyPr>
          <a:lstStyle/>
          <a:p>
            <a:pPr algn="ctr" defTabSz="457200"/>
            <a:r>
              <a:rPr lang="en-US" altLang="zh-CN" sz="9600" dirty="0">
                <a:solidFill>
                  <a:prstClr val="white"/>
                </a:solidFill>
                <a:latin typeface="Century Gothic" panose="020B0502020202020204" pitchFamily="34" charset="0"/>
                <a:ea typeface="微软雅黑"/>
              </a:rPr>
              <a:t>01</a:t>
            </a:r>
            <a:endParaRPr lang="zh-CN" altLang="en-US" sz="9600" dirty="0">
              <a:solidFill>
                <a:prstClr val="white"/>
              </a:solidFill>
              <a:latin typeface="Century Gothic" panose="020B0502020202020204" pitchFamily="34" charset="0"/>
              <a:ea typeface="微软雅黑"/>
            </a:endParaRPr>
          </a:p>
        </p:txBody>
      </p:sp>
    </p:spTree>
    <p:extLst>
      <p:ext uri="{BB962C8B-B14F-4D97-AF65-F5344CB8AC3E}">
        <p14:creationId xmlns:p14="http://schemas.microsoft.com/office/powerpoint/2010/main" val="3336856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3393DA-63BD-4A31-B9B0-96C045EA5179}"/>
              </a:ext>
            </a:extLst>
          </p:cNvPr>
          <p:cNvSpPr>
            <a:spLocks noGrp="1"/>
          </p:cNvSpPr>
          <p:nvPr>
            <p:ph type="title"/>
          </p:nvPr>
        </p:nvSpPr>
        <p:spPr>
          <a:xfrm>
            <a:off x="1761940" y="246505"/>
            <a:ext cx="9839960" cy="1325563"/>
          </a:xfrm>
        </p:spPr>
        <p:txBody>
          <a:bodyPr/>
          <a:lstStyle/>
          <a:p>
            <a:r>
              <a:rPr lang="en-US" altLang="zh-TW" b="1" dirty="0"/>
              <a:t>Introduction</a:t>
            </a:r>
            <a:endParaRPr lang="zh-TW" altLang="en-US" b="1" dirty="0"/>
          </a:p>
        </p:txBody>
      </p:sp>
      <p:sp>
        <p:nvSpPr>
          <p:cNvPr id="3" name="內容版面配置區 2">
            <a:extLst>
              <a:ext uri="{FF2B5EF4-FFF2-40B4-BE49-F238E27FC236}">
                <a16:creationId xmlns:a16="http://schemas.microsoft.com/office/drawing/2014/main" id="{7D576020-A7A0-4CAB-8B80-DF98B51C8A73}"/>
              </a:ext>
            </a:extLst>
          </p:cNvPr>
          <p:cNvSpPr>
            <a:spLocks noGrp="1"/>
          </p:cNvSpPr>
          <p:nvPr>
            <p:ph idx="1"/>
          </p:nvPr>
        </p:nvSpPr>
        <p:spPr>
          <a:xfrm>
            <a:off x="1046480" y="1412239"/>
            <a:ext cx="5740400" cy="4589119"/>
          </a:xfrm>
        </p:spPr>
        <p:txBody>
          <a:bodyPr>
            <a:normAutofit/>
          </a:bodyPr>
          <a:lstStyle/>
          <a:p>
            <a:pPr marL="0" indent="0" algn="just">
              <a:lnSpc>
                <a:spcPct val="200000"/>
              </a:lnSpc>
              <a:buNone/>
            </a:pPr>
            <a:r>
              <a:rPr lang="en-US" altLang="zh-TW" dirty="0"/>
              <a:t>Anomalous Sound Detection</a:t>
            </a:r>
            <a:r>
              <a:rPr lang="zh-TW" altLang="en-US" dirty="0"/>
              <a:t> </a:t>
            </a:r>
            <a:r>
              <a:rPr lang="en-US" altLang="zh-TW" dirty="0"/>
              <a:t>(ASD)</a:t>
            </a:r>
          </a:p>
          <a:p>
            <a:pPr algn="just"/>
            <a:r>
              <a:rPr lang="en-US" altLang="zh-TW" dirty="0"/>
              <a:t>To identify whether the sound emitted from a target machine is normal or anomalous.</a:t>
            </a:r>
          </a:p>
          <a:p>
            <a:pPr algn="just"/>
            <a:r>
              <a:rPr lang="en-US" altLang="zh-TW" dirty="0"/>
              <a:t>Used for audio monitoring system including public surveillance, animal husbandry, and factory maintenance.</a:t>
            </a:r>
          </a:p>
          <a:p>
            <a:pPr algn="just"/>
            <a:r>
              <a:rPr lang="en-US" altLang="zh-TW" dirty="0">
                <a:solidFill>
                  <a:srgbClr val="01A89E"/>
                </a:solidFill>
              </a:rPr>
              <a:t>Unsupervised ASD : Only use normal data for training.</a:t>
            </a:r>
            <a:endParaRPr lang="zh-TW" altLang="en-US" dirty="0">
              <a:solidFill>
                <a:srgbClr val="01A89E"/>
              </a:solidFill>
            </a:endParaRPr>
          </a:p>
        </p:txBody>
      </p:sp>
      <p:sp>
        <p:nvSpPr>
          <p:cNvPr id="4" name="投影片編號版面配置區 3">
            <a:extLst>
              <a:ext uri="{FF2B5EF4-FFF2-40B4-BE49-F238E27FC236}">
                <a16:creationId xmlns:a16="http://schemas.microsoft.com/office/drawing/2014/main" id="{91F530D3-8238-4258-750C-43857F7362D0}"/>
              </a:ext>
            </a:extLst>
          </p:cNvPr>
          <p:cNvSpPr>
            <a:spLocks noGrp="1"/>
          </p:cNvSpPr>
          <p:nvPr>
            <p:ph type="sldNum" sz="quarter" idx="12"/>
          </p:nvPr>
        </p:nvSpPr>
        <p:spPr/>
        <p:txBody>
          <a:bodyPr/>
          <a:lstStyle/>
          <a:p>
            <a:fld id="{C5AB2027-94D0-401C-99E4-4805D9E8684C}" type="slidenum">
              <a:rPr lang="zh-TW" altLang="en-US" smtClean="0"/>
              <a:t>4</a:t>
            </a:fld>
            <a:endParaRPr lang="zh-TW" altLang="en-US"/>
          </a:p>
        </p:txBody>
      </p:sp>
      <p:grpSp>
        <p:nvGrpSpPr>
          <p:cNvPr id="9" name="群組 8">
            <a:extLst>
              <a:ext uri="{FF2B5EF4-FFF2-40B4-BE49-F238E27FC236}">
                <a16:creationId xmlns:a16="http://schemas.microsoft.com/office/drawing/2014/main" id="{7D78DC2F-AC38-46B3-19ED-380DA77CAA9E}"/>
              </a:ext>
            </a:extLst>
          </p:cNvPr>
          <p:cNvGrpSpPr/>
          <p:nvPr/>
        </p:nvGrpSpPr>
        <p:grpSpPr>
          <a:xfrm>
            <a:off x="590100" y="394772"/>
            <a:ext cx="923740" cy="923740"/>
            <a:chOff x="419285" y="258948"/>
            <a:chExt cx="923740" cy="923740"/>
          </a:xfrm>
        </p:grpSpPr>
        <p:sp>
          <p:nvSpPr>
            <p:cNvPr id="6" name="任意多边形: 形状 21">
              <a:extLst>
                <a:ext uri="{FF2B5EF4-FFF2-40B4-BE49-F238E27FC236}">
                  <a16:creationId xmlns:a16="http://schemas.microsoft.com/office/drawing/2014/main" id="{9BA23FEC-B0BB-0C92-1B57-3185519C323D}"/>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a:ea typeface="微软雅黑"/>
                <a:cs typeface="+mn-cs"/>
              </a:endParaRPr>
            </a:p>
          </p:txBody>
        </p:sp>
        <p:sp>
          <p:nvSpPr>
            <p:cNvPr id="7" name="任意多边形: 形状 22">
              <a:extLst>
                <a:ext uri="{FF2B5EF4-FFF2-40B4-BE49-F238E27FC236}">
                  <a16:creationId xmlns:a16="http://schemas.microsoft.com/office/drawing/2014/main" id="{839DEEEA-DD78-FB3C-E796-773367742BB1}"/>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solidFill>
              <a:srgbClr val="01A89E"/>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a:ea typeface="微软雅黑"/>
                <a:cs typeface="+mn-cs"/>
              </a:endParaRPr>
            </a:p>
          </p:txBody>
        </p:sp>
        <p:sp>
          <p:nvSpPr>
            <p:cNvPr id="8" name="文本框 23">
              <a:extLst>
                <a:ext uri="{FF2B5EF4-FFF2-40B4-BE49-F238E27FC236}">
                  <a16:creationId xmlns:a16="http://schemas.microsoft.com/office/drawing/2014/main" id="{BCCF699D-9825-E8B0-DE98-4A679CB2D2E7}"/>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defTabSz="457200"/>
              <a:r>
                <a:rPr lang="en-US" altLang="zh-CN" sz="4000" dirty="0">
                  <a:solidFill>
                    <a:srgbClr val="01A89E"/>
                  </a:solidFill>
                  <a:latin typeface="Century Gothic" panose="020B0502020202020204" pitchFamily="34" charset="0"/>
                  <a:ea typeface="微软雅黑"/>
                </a:rPr>
                <a:t>0</a:t>
              </a:r>
              <a:r>
                <a:rPr lang="en-US" altLang="zh-TW" sz="4000" dirty="0">
                  <a:solidFill>
                    <a:srgbClr val="01A89E"/>
                  </a:solidFill>
                  <a:latin typeface="Century Gothic" panose="020B0502020202020204" pitchFamily="34" charset="0"/>
                  <a:ea typeface="微软雅黑"/>
                </a:rPr>
                <a:t>1</a:t>
              </a:r>
              <a:endParaRPr lang="zh-CN" altLang="en-US" sz="4000" dirty="0">
                <a:solidFill>
                  <a:srgbClr val="01A89E"/>
                </a:solidFill>
                <a:latin typeface="Century Gothic" panose="020B0502020202020204" pitchFamily="34" charset="0"/>
                <a:ea typeface="微软雅黑"/>
              </a:endParaRPr>
            </a:p>
          </p:txBody>
        </p:sp>
      </p:grpSp>
      <p:pic>
        <p:nvPicPr>
          <p:cNvPr id="11" name="圖片 10">
            <a:extLst>
              <a:ext uri="{FF2B5EF4-FFF2-40B4-BE49-F238E27FC236}">
                <a16:creationId xmlns:a16="http://schemas.microsoft.com/office/drawing/2014/main" id="{31E372E2-7745-5F69-5A81-9BE4B2ED0955}"/>
              </a:ext>
            </a:extLst>
          </p:cNvPr>
          <p:cNvPicPr>
            <a:picLocks noChangeAspect="1"/>
          </p:cNvPicPr>
          <p:nvPr/>
        </p:nvPicPr>
        <p:blipFill>
          <a:blip r:embed="rId3"/>
          <a:stretch>
            <a:fillRect/>
          </a:stretch>
        </p:blipFill>
        <p:spPr>
          <a:xfrm>
            <a:off x="7050072" y="1732494"/>
            <a:ext cx="4551828" cy="3393012"/>
          </a:xfrm>
          <a:prstGeom prst="rect">
            <a:avLst/>
          </a:prstGeom>
        </p:spPr>
      </p:pic>
      <p:sp>
        <p:nvSpPr>
          <p:cNvPr id="12" name="文字方塊 11">
            <a:extLst>
              <a:ext uri="{FF2B5EF4-FFF2-40B4-BE49-F238E27FC236}">
                <a16:creationId xmlns:a16="http://schemas.microsoft.com/office/drawing/2014/main" id="{3A63005D-B606-5282-104D-3CA7CEDEC2DD}"/>
              </a:ext>
            </a:extLst>
          </p:cNvPr>
          <p:cNvSpPr txBox="1"/>
          <p:nvPr/>
        </p:nvSpPr>
        <p:spPr>
          <a:xfrm>
            <a:off x="8002739" y="5101266"/>
            <a:ext cx="2646494" cy="369332"/>
          </a:xfrm>
          <a:prstGeom prst="rect">
            <a:avLst/>
          </a:prstGeom>
          <a:noFill/>
        </p:spPr>
        <p:txBody>
          <a:bodyPr wrap="none" rtlCol="0">
            <a:spAutoFit/>
          </a:bodyPr>
          <a:lstStyle/>
          <a:p>
            <a:r>
              <a:rPr lang="en-US" altLang="zh-TW" u="sng" dirty="0"/>
              <a:t>Flow of Unsupervised ASD</a:t>
            </a:r>
            <a:endParaRPr lang="zh-TW" altLang="en-US" u="sng" dirty="0"/>
          </a:p>
        </p:txBody>
      </p:sp>
    </p:spTree>
    <p:extLst>
      <p:ext uri="{BB962C8B-B14F-4D97-AF65-F5344CB8AC3E}">
        <p14:creationId xmlns:p14="http://schemas.microsoft.com/office/powerpoint/2010/main" val="1391552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604C8E1C-03B0-4BB4-86EC-ED97E7CE3D6F}"/>
              </a:ext>
            </a:extLst>
          </p:cNvPr>
          <p:cNvSpPr>
            <a:spLocks noGrp="1"/>
          </p:cNvSpPr>
          <p:nvPr>
            <p:ph type="sldNum" sz="quarter" idx="12"/>
          </p:nvPr>
        </p:nvSpPr>
        <p:spPr>
          <a:xfrm>
            <a:off x="8610600" y="6356350"/>
            <a:ext cx="2743200" cy="365125"/>
          </a:xfrm>
        </p:spPr>
        <p:txBody>
          <a:bodyPr/>
          <a:lstStyle/>
          <a:p>
            <a:fld id="{0F4207B3-52FD-40DD-ABEC-F0F37AABC5A9}" type="slidenum">
              <a:rPr lang="zh-TW" altLang="en-US" smtClean="0"/>
              <a:t>5</a:t>
            </a:fld>
            <a:endParaRPr lang="zh-TW" altLang="en-US"/>
          </a:p>
        </p:txBody>
      </p:sp>
      <p:sp>
        <p:nvSpPr>
          <p:cNvPr id="10" name="菱形 9">
            <a:extLst>
              <a:ext uri="{FF2B5EF4-FFF2-40B4-BE49-F238E27FC236}">
                <a16:creationId xmlns:a16="http://schemas.microsoft.com/office/drawing/2014/main" id="{BEA5B3BA-65FA-46E8-8D60-FCB2664A48C0}"/>
              </a:ext>
            </a:extLst>
          </p:cNvPr>
          <p:cNvSpPr/>
          <p:nvPr/>
        </p:nvSpPr>
        <p:spPr>
          <a:xfrm>
            <a:off x="2904687" y="0"/>
            <a:ext cx="6528229" cy="6707918"/>
          </a:xfrm>
          <a:prstGeom prst="diamond">
            <a:avLst/>
          </a:prstGeom>
          <a:noFill/>
          <a:ln w="57150" cap="flat" cmpd="sng" algn="ctr">
            <a:solidFill>
              <a:sysClr val="window" lastClr="FFFFFF">
                <a:lumMod val="9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11" name="任意多边形: 形状 7">
            <a:extLst>
              <a:ext uri="{FF2B5EF4-FFF2-40B4-BE49-F238E27FC236}">
                <a16:creationId xmlns:a16="http://schemas.microsoft.com/office/drawing/2014/main" id="{E8D817BA-2F94-4A6A-8F54-8407608D446C}"/>
              </a:ext>
            </a:extLst>
          </p:cNvPr>
          <p:cNvSpPr/>
          <p:nvPr/>
        </p:nvSpPr>
        <p:spPr>
          <a:xfrm>
            <a:off x="0" y="0"/>
            <a:ext cx="12192000" cy="3239357"/>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blipFill>
            <a:blip r:embed="rId2"/>
            <a:tile tx="6350" ty="-215900" sx="89000" sy="89000" flip="none" algn="ctr"/>
          </a:blip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12" name="任意多边形: 形状 2">
            <a:extLst>
              <a:ext uri="{FF2B5EF4-FFF2-40B4-BE49-F238E27FC236}">
                <a16:creationId xmlns:a16="http://schemas.microsoft.com/office/drawing/2014/main" id="{DCE46952-2958-49DF-9785-8E2E2431C847}"/>
              </a:ext>
            </a:extLst>
          </p:cNvPr>
          <p:cNvSpPr/>
          <p:nvPr/>
        </p:nvSpPr>
        <p:spPr>
          <a:xfrm>
            <a:off x="0" y="0"/>
            <a:ext cx="12192000" cy="3239357"/>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gradFill>
            <a:gsLst>
              <a:gs pos="0">
                <a:sysClr val="windowText" lastClr="000000">
                  <a:alpha val="50000"/>
                </a:sysClr>
              </a:gs>
              <a:gs pos="100000">
                <a:sysClr val="windowText" lastClr="000000">
                  <a:lumMod val="95000"/>
                  <a:lumOff val="5000"/>
                </a:sysClr>
              </a:gs>
            </a:gsLst>
            <a:lin ang="5400000" scaled="1"/>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13" name="图文框 1">
            <a:extLst>
              <a:ext uri="{FF2B5EF4-FFF2-40B4-BE49-F238E27FC236}">
                <a16:creationId xmlns:a16="http://schemas.microsoft.com/office/drawing/2014/main" id="{86B03D4F-87F3-486B-B6E0-6282AEF7F961}"/>
              </a:ext>
            </a:extLst>
          </p:cNvPr>
          <p:cNvSpPr/>
          <p:nvPr/>
        </p:nvSpPr>
        <p:spPr>
          <a:xfrm>
            <a:off x="4323903" y="1097290"/>
            <a:ext cx="3689796" cy="3909888"/>
          </a:xfrm>
          <a:prstGeom prst="frame">
            <a:avLst>
              <a:gd name="adj1" fmla="val 2586"/>
            </a:avLst>
          </a:prstGeom>
          <a:solidFill>
            <a:srgbClr val="01A89E"/>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ea typeface="微软雅黑"/>
              <a:cs typeface="+mn-cs"/>
            </a:endParaRPr>
          </a:p>
        </p:txBody>
      </p:sp>
      <p:sp>
        <p:nvSpPr>
          <p:cNvPr id="14" name="文本框 4">
            <a:extLst>
              <a:ext uri="{FF2B5EF4-FFF2-40B4-BE49-F238E27FC236}">
                <a16:creationId xmlns:a16="http://schemas.microsoft.com/office/drawing/2014/main" id="{665E39FA-2802-491D-B07A-C51989F3B724}"/>
              </a:ext>
            </a:extLst>
          </p:cNvPr>
          <p:cNvSpPr txBox="1"/>
          <p:nvPr/>
        </p:nvSpPr>
        <p:spPr>
          <a:xfrm>
            <a:off x="4568601" y="3763601"/>
            <a:ext cx="3200400" cy="584775"/>
          </a:xfrm>
          <a:prstGeom prst="rect">
            <a:avLst/>
          </a:prstGeom>
          <a:noFill/>
        </p:spPr>
        <p:txBody>
          <a:bodyPr wrap="square" rtlCol="0">
            <a:spAutoFit/>
            <a:scene3d>
              <a:camera prst="orthographicFront"/>
              <a:lightRig rig="threePt" dir="t"/>
            </a:scene3d>
            <a:sp3d contourW="12700"/>
          </a:bodyPr>
          <a:lstStyle/>
          <a:p>
            <a:pPr algn="ctr" defTabSz="457200"/>
            <a:r>
              <a:rPr lang="en-US" altLang="zh-TW" sz="3200" b="1" dirty="0">
                <a:solidFill>
                  <a:prstClr val="black">
                    <a:lumMod val="75000"/>
                    <a:lumOff val="25000"/>
                  </a:prstClr>
                </a:solidFill>
                <a:latin typeface="微軟正黑體" panose="020B0604030504040204" pitchFamily="34" charset="-120"/>
                <a:ea typeface="微軟正黑體" panose="020B0604030504040204" pitchFamily="34" charset="-120"/>
              </a:rPr>
              <a:t>System model</a:t>
            </a:r>
          </a:p>
        </p:txBody>
      </p:sp>
      <p:sp>
        <p:nvSpPr>
          <p:cNvPr id="15" name="文本框 5">
            <a:extLst>
              <a:ext uri="{FF2B5EF4-FFF2-40B4-BE49-F238E27FC236}">
                <a16:creationId xmlns:a16="http://schemas.microsoft.com/office/drawing/2014/main" id="{9CF10FCC-D9F9-4569-84A4-FB2D01E46C81}"/>
              </a:ext>
            </a:extLst>
          </p:cNvPr>
          <p:cNvSpPr txBox="1"/>
          <p:nvPr/>
        </p:nvSpPr>
        <p:spPr>
          <a:xfrm>
            <a:off x="4936901" y="1482574"/>
            <a:ext cx="2463800" cy="1569660"/>
          </a:xfrm>
          <a:prstGeom prst="rect">
            <a:avLst/>
          </a:prstGeom>
          <a:noFill/>
        </p:spPr>
        <p:txBody>
          <a:bodyPr wrap="square" rtlCol="0">
            <a:spAutoFit/>
            <a:scene3d>
              <a:camera prst="orthographicFront"/>
              <a:lightRig rig="threePt" dir="t"/>
            </a:scene3d>
            <a:sp3d contourW="12700"/>
          </a:bodyPr>
          <a:lstStyle/>
          <a:p>
            <a:pPr algn="ctr" defTabSz="457200"/>
            <a:r>
              <a:rPr lang="en-US" altLang="zh-CN" sz="9600" dirty="0">
                <a:solidFill>
                  <a:prstClr val="white"/>
                </a:solidFill>
                <a:latin typeface="Century Gothic" panose="020B0502020202020204" pitchFamily="34" charset="0"/>
                <a:ea typeface="微软雅黑"/>
              </a:rPr>
              <a:t>02</a:t>
            </a:r>
            <a:endParaRPr lang="zh-CN" altLang="en-US" sz="9600" dirty="0">
              <a:solidFill>
                <a:prstClr val="white"/>
              </a:solidFill>
              <a:latin typeface="Century Gothic" panose="020B0502020202020204" pitchFamily="34" charset="0"/>
              <a:ea typeface="微软雅黑"/>
            </a:endParaRPr>
          </a:p>
        </p:txBody>
      </p:sp>
    </p:spTree>
    <p:extLst>
      <p:ext uri="{BB962C8B-B14F-4D97-AF65-F5344CB8AC3E}">
        <p14:creationId xmlns:p14="http://schemas.microsoft.com/office/powerpoint/2010/main" val="34481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7D576020-A7A0-4CAB-8B80-DF98B51C8A73}"/>
              </a:ext>
            </a:extLst>
          </p:cNvPr>
          <p:cNvSpPr>
            <a:spLocks noGrp="1"/>
          </p:cNvSpPr>
          <p:nvPr>
            <p:ph idx="1"/>
          </p:nvPr>
        </p:nvSpPr>
        <p:spPr>
          <a:xfrm>
            <a:off x="838200" y="1825625"/>
            <a:ext cx="10601960" cy="4351338"/>
          </a:xfrm>
        </p:spPr>
        <p:txBody>
          <a:bodyPr/>
          <a:lstStyle/>
          <a:p>
            <a:pPr algn="just">
              <a:lnSpc>
                <a:spcPts val="3500"/>
              </a:lnSpc>
            </a:pPr>
            <a:r>
              <a:rPr lang="en-US" altLang="zh-TW" dirty="0"/>
              <a:t>This method is to train an autoencoder (AE) with </a:t>
            </a:r>
            <a:r>
              <a:rPr lang="en-US" altLang="zh-TW" dirty="0">
                <a:solidFill>
                  <a:srgbClr val="01A89E"/>
                </a:solidFill>
              </a:rPr>
              <a:t>only normal sound data</a:t>
            </a:r>
            <a:r>
              <a:rPr lang="en-US" altLang="zh-TW" dirty="0"/>
              <a:t> and detect anomalies based on anomaly scores.</a:t>
            </a:r>
          </a:p>
          <a:p>
            <a:r>
              <a:rPr lang="en-US" altLang="zh-TW" dirty="0"/>
              <a:t>With an encoder for data compression to preserve the most important features and a decoder for original data reconstruction. </a:t>
            </a:r>
          </a:p>
          <a:p>
            <a:pPr marL="0" indent="0">
              <a:buNone/>
            </a:pPr>
            <a:r>
              <a:rPr lang="en-US" altLang="zh-TW" sz="2000" dirty="0"/>
              <a:t>    (s[t]: discrete</a:t>
            </a:r>
            <a:r>
              <a:rPr lang="zh-TW" altLang="en-US" sz="2000" dirty="0"/>
              <a:t> </a:t>
            </a:r>
            <a:r>
              <a:rPr lang="en-US" altLang="zh-TW" sz="2000" dirty="0"/>
              <a:t>time domain audio signal, </a:t>
            </a:r>
            <a:r>
              <a:rPr lang="en-US" altLang="zh-TW" sz="2000" dirty="0" err="1"/>
              <a:t>Xk</a:t>
            </a:r>
            <a:r>
              <a:rPr lang="en-US" altLang="zh-TW" sz="2000" dirty="0"/>
              <a:t>:  frequency-domain acoustic features)</a:t>
            </a:r>
          </a:p>
        </p:txBody>
      </p:sp>
      <p:pic>
        <p:nvPicPr>
          <p:cNvPr id="5" name="圖片 4">
            <a:extLst>
              <a:ext uri="{FF2B5EF4-FFF2-40B4-BE49-F238E27FC236}">
                <a16:creationId xmlns:a16="http://schemas.microsoft.com/office/drawing/2014/main" id="{DD24CDA7-34E4-455D-ADDD-040FF004AB64}"/>
              </a:ext>
            </a:extLst>
          </p:cNvPr>
          <p:cNvPicPr>
            <a:picLocks noChangeAspect="1"/>
          </p:cNvPicPr>
          <p:nvPr/>
        </p:nvPicPr>
        <p:blipFill>
          <a:blip r:embed="rId3"/>
          <a:stretch>
            <a:fillRect/>
          </a:stretch>
        </p:blipFill>
        <p:spPr>
          <a:xfrm>
            <a:off x="3037124" y="4277361"/>
            <a:ext cx="6117752" cy="1899602"/>
          </a:xfrm>
          <a:prstGeom prst="rect">
            <a:avLst/>
          </a:prstGeom>
        </p:spPr>
      </p:pic>
      <p:sp>
        <p:nvSpPr>
          <p:cNvPr id="4" name="投影片編號版面配置區 3">
            <a:extLst>
              <a:ext uri="{FF2B5EF4-FFF2-40B4-BE49-F238E27FC236}">
                <a16:creationId xmlns:a16="http://schemas.microsoft.com/office/drawing/2014/main" id="{CCCB3AB0-B272-B44F-123C-685ED0E6821A}"/>
              </a:ext>
            </a:extLst>
          </p:cNvPr>
          <p:cNvSpPr>
            <a:spLocks noGrp="1"/>
          </p:cNvSpPr>
          <p:nvPr>
            <p:ph type="sldNum" sz="quarter" idx="12"/>
          </p:nvPr>
        </p:nvSpPr>
        <p:spPr/>
        <p:txBody>
          <a:bodyPr/>
          <a:lstStyle/>
          <a:p>
            <a:fld id="{C5AB2027-94D0-401C-99E4-4805D9E8684C}" type="slidenum">
              <a:rPr lang="zh-TW" altLang="en-US" smtClean="0"/>
              <a:t>6</a:t>
            </a:fld>
            <a:endParaRPr lang="zh-TW" altLang="en-US"/>
          </a:p>
        </p:txBody>
      </p:sp>
      <p:sp>
        <p:nvSpPr>
          <p:cNvPr id="6" name="標題 1">
            <a:extLst>
              <a:ext uri="{FF2B5EF4-FFF2-40B4-BE49-F238E27FC236}">
                <a16:creationId xmlns:a16="http://schemas.microsoft.com/office/drawing/2014/main" id="{4924BFCB-C0E5-5DBD-027E-70B89569FD67}"/>
              </a:ext>
            </a:extLst>
          </p:cNvPr>
          <p:cNvSpPr txBox="1">
            <a:spLocks/>
          </p:cNvSpPr>
          <p:nvPr/>
        </p:nvSpPr>
        <p:spPr>
          <a:xfrm>
            <a:off x="1761940" y="246505"/>
            <a:ext cx="98399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b="1" dirty="0"/>
              <a:t>System model</a:t>
            </a:r>
            <a:endParaRPr lang="zh-TW" altLang="en-US" b="1" dirty="0"/>
          </a:p>
        </p:txBody>
      </p:sp>
      <p:grpSp>
        <p:nvGrpSpPr>
          <p:cNvPr id="7" name="群組 6">
            <a:extLst>
              <a:ext uri="{FF2B5EF4-FFF2-40B4-BE49-F238E27FC236}">
                <a16:creationId xmlns:a16="http://schemas.microsoft.com/office/drawing/2014/main" id="{25056350-934D-A440-346B-16CD9FF64ECA}"/>
              </a:ext>
            </a:extLst>
          </p:cNvPr>
          <p:cNvGrpSpPr/>
          <p:nvPr/>
        </p:nvGrpSpPr>
        <p:grpSpPr>
          <a:xfrm>
            <a:off x="590100" y="394772"/>
            <a:ext cx="923740" cy="923740"/>
            <a:chOff x="419285" y="258948"/>
            <a:chExt cx="923740" cy="923740"/>
          </a:xfrm>
        </p:grpSpPr>
        <p:sp>
          <p:nvSpPr>
            <p:cNvPr id="8" name="任意多边形: 形状 21">
              <a:extLst>
                <a:ext uri="{FF2B5EF4-FFF2-40B4-BE49-F238E27FC236}">
                  <a16:creationId xmlns:a16="http://schemas.microsoft.com/office/drawing/2014/main" id="{1B391CAB-5C2A-DBEC-87C7-9646BD4BD1BD}"/>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a:ea typeface="微软雅黑"/>
                <a:cs typeface="+mn-cs"/>
              </a:endParaRPr>
            </a:p>
          </p:txBody>
        </p:sp>
        <p:sp>
          <p:nvSpPr>
            <p:cNvPr id="9" name="任意多边形: 形状 22">
              <a:extLst>
                <a:ext uri="{FF2B5EF4-FFF2-40B4-BE49-F238E27FC236}">
                  <a16:creationId xmlns:a16="http://schemas.microsoft.com/office/drawing/2014/main" id="{C1333320-7970-ECD5-3A5B-428B6991A8FE}"/>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solidFill>
              <a:srgbClr val="01A89E"/>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a:ea typeface="微软雅黑"/>
                <a:cs typeface="+mn-cs"/>
              </a:endParaRPr>
            </a:p>
          </p:txBody>
        </p:sp>
        <p:sp>
          <p:nvSpPr>
            <p:cNvPr id="10" name="文本框 23">
              <a:extLst>
                <a:ext uri="{FF2B5EF4-FFF2-40B4-BE49-F238E27FC236}">
                  <a16:creationId xmlns:a16="http://schemas.microsoft.com/office/drawing/2014/main" id="{43752860-430E-EE2B-980F-6C043BC8E5C1}"/>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defTabSz="457200"/>
              <a:r>
                <a:rPr lang="en-US" altLang="zh-CN" sz="4000" dirty="0">
                  <a:solidFill>
                    <a:srgbClr val="01A89E"/>
                  </a:solidFill>
                  <a:latin typeface="Century Gothic" panose="020B0502020202020204" pitchFamily="34" charset="0"/>
                  <a:ea typeface="微软雅黑"/>
                </a:rPr>
                <a:t>02</a:t>
              </a:r>
              <a:endParaRPr lang="zh-CN" altLang="en-US" sz="4000" dirty="0">
                <a:solidFill>
                  <a:srgbClr val="01A89E"/>
                </a:solidFill>
                <a:latin typeface="Century Gothic" panose="020B0502020202020204" pitchFamily="34" charset="0"/>
                <a:ea typeface="微软雅黑"/>
              </a:endParaRPr>
            </a:p>
          </p:txBody>
        </p:sp>
      </p:grpSp>
    </p:spTree>
    <p:extLst>
      <p:ext uri="{BB962C8B-B14F-4D97-AF65-F5344CB8AC3E}">
        <p14:creationId xmlns:p14="http://schemas.microsoft.com/office/powerpoint/2010/main" val="2766319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7D576020-A7A0-4CAB-8B80-DF98B51C8A73}"/>
              </a:ext>
            </a:extLst>
          </p:cNvPr>
          <p:cNvSpPr>
            <a:spLocks noGrp="1"/>
          </p:cNvSpPr>
          <p:nvPr>
            <p:ph idx="1"/>
          </p:nvPr>
        </p:nvSpPr>
        <p:spPr>
          <a:xfrm>
            <a:off x="828039" y="1712426"/>
            <a:ext cx="5669280" cy="4464537"/>
          </a:xfrm>
        </p:spPr>
        <p:txBody>
          <a:bodyPr>
            <a:normAutofit/>
          </a:bodyPr>
          <a:lstStyle/>
          <a:p>
            <a:pPr marL="0" indent="0" algn="just">
              <a:lnSpc>
                <a:spcPts val="3500"/>
              </a:lnSpc>
              <a:buNone/>
            </a:pPr>
            <a:r>
              <a:rPr lang="en-US" altLang="zh-TW" b="1" dirty="0"/>
              <a:t>Mel filter banks (MFBs) </a:t>
            </a:r>
          </a:p>
          <a:p>
            <a:pPr algn="just">
              <a:lnSpc>
                <a:spcPts val="3500"/>
              </a:lnSpc>
            </a:pPr>
            <a:r>
              <a:rPr lang="en-US" altLang="zh-TW" b="0" i="0" dirty="0">
                <a:solidFill>
                  <a:srgbClr val="111111"/>
                </a:solidFill>
                <a:effectLst/>
                <a:latin typeface="-apple-system"/>
              </a:rPr>
              <a:t>The Mel-scale aims to mimic the non-linear human ear perception of sound, by being more discriminative at lower frequencies and less discriminative at higher frequencies.</a:t>
            </a:r>
          </a:p>
          <a:p>
            <a:pPr algn="just">
              <a:lnSpc>
                <a:spcPts val="3500"/>
              </a:lnSpc>
            </a:pPr>
            <a:r>
              <a:rPr lang="en-US" altLang="zh-TW" dirty="0"/>
              <a:t>Mel filters is </a:t>
            </a:r>
            <a:r>
              <a:rPr lang="en-US" altLang="zh-TW" b="0" i="0" dirty="0">
                <a:solidFill>
                  <a:srgbClr val="111111"/>
                </a:solidFill>
                <a:effectLst/>
                <a:latin typeface="-apple-system"/>
              </a:rPr>
              <a:t>triangular filters, the number of filters (M) is typically 40. </a:t>
            </a:r>
            <a:endParaRPr lang="en-US" altLang="zh-TW" b="1" dirty="0"/>
          </a:p>
        </p:txBody>
      </p:sp>
      <p:sp>
        <p:nvSpPr>
          <p:cNvPr id="4" name="投影片編號版面配置區 3">
            <a:extLst>
              <a:ext uri="{FF2B5EF4-FFF2-40B4-BE49-F238E27FC236}">
                <a16:creationId xmlns:a16="http://schemas.microsoft.com/office/drawing/2014/main" id="{CCCB3AB0-B272-B44F-123C-685ED0E6821A}"/>
              </a:ext>
            </a:extLst>
          </p:cNvPr>
          <p:cNvSpPr>
            <a:spLocks noGrp="1"/>
          </p:cNvSpPr>
          <p:nvPr>
            <p:ph type="sldNum" sz="quarter" idx="12"/>
          </p:nvPr>
        </p:nvSpPr>
        <p:spPr/>
        <p:txBody>
          <a:bodyPr/>
          <a:lstStyle/>
          <a:p>
            <a:fld id="{C5AB2027-94D0-401C-99E4-4805D9E8684C}" type="slidenum">
              <a:rPr lang="zh-TW" altLang="en-US" smtClean="0"/>
              <a:t>7</a:t>
            </a:fld>
            <a:endParaRPr lang="zh-TW" altLang="en-US"/>
          </a:p>
        </p:txBody>
      </p:sp>
      <p:sp>
        <p:nvSpPr>
          <p:cNvPr id="6" name="標題 1">
            <a:extLst>
              <a:ext uri="{FF2B5EF4-FFF2-40B4-BE49-F238E27FC236}">
                <a16:creationId xmlns:a16="http://schemas.microsoft.com/office/drawing/2014/main" id="{4924BFCB-C0E5-5DBD-027E-70B89569FD67}"/>
              </a:ext>
            </a:extLst>
          </p:cNvPr>
          <p:cNvSpPr txBox="1">
            <a:spLocks/>
          </p:cNvSpPr>
          <p:nvPr/>
        </p:nvSpPr>
        <p:spPr>
          <a:xfrm>
            <a:off x="1761940" y="246505"/>
            <a:ext cx="98399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b="1" dirty="0"/>
              <a:t>Feature extraction</a:t>
            </a:r>
            <a:endParaRPr lang="zh-TW" altLang="en-US" b="1" dirty="0"/>
          </a:p>
        </p:txBody>
      </p:sp>
      <p:grpSp>
        <p:nvGrpSpPr>
          <p:cNvPr id="7" name="群組 6">
            <a:extLst>
              <a:ext uri="{FF2B5EF4-FFF2-40B4-BE49-F238E27FC236}">
                <a16:creationId xmlns:a16="http://schemas.microsoft.com/office/drawing/2014/main" id="{25056350-934D-A440-346B-16CD9FF64ECA}"/>
              </a:ext>
            </a:extLst>
          </p:cNvPr>
          <p:cNvGrpSpPr/>
          <p:nvPr/>
        </p:nvGrpSpPr>
        <p:grpSpPr>
          <a:xfrm>
            <a:off x="590100" y="394772"/>
            <a:ext cx="923740" cy="923740"/>
            <a:chOff x="419285" y="258948"/>
            <a:chExt cx="923740" cy="923740"/>
          </a:xfrm>
        </p:grpSpPr>
        <p:sp>
          <p:nvSpPr>
            <p:cNvPr id="8" name="任意多边形: 形状 21">
              <a:extLst>
                <a:ext uri="{FF2B5EF4-FFF2-40B4-BE49-F238E27FC236}">
                  <a16:creationId xmlns:a16="http://schemas.microsoft.com/office/drawing/2014/main" id="{1B391CAB-5C2A-DBEC-87C7-9646BD4BD1BD}"/>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a:ea typeface="微软雅黑"/>
                <a:cs typeface="+mn-cs"/>
              </a:endParaRPr>
            </a:p>
          </p:txBody>
        </p:sp>
        <p:sp>
          <p:nvSpPr>
            <p:cNvPr id="9" name="任意多边形: 形状 22">
              <a:extLst>
                <a:ext uri="{FF2B5EF4-FFF2-40B4-BE49-F238E27FC236}">
                  <a16:creationId xmlns:a16="http://schemas.microsoft.com/office/drawing/2014/main" id="{C1333320-7970-ECD5-3A5B-428B6991A8FE}"/>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solidFill>
              <a:srgbClr val="01A89E"/>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a:ea typeface="微软雅黑"/>
                <a:cs typeface="+mn-cs"/>
              </a:endParaRPr>
            </a:p>
          </p:txBody>
        </p:sp>
        <p:sp>
          <p:nvSpPr>
            <p:cNvPr id="10" name="文本框 23">
              <a:extLst>
                <a:ext uri="{FF2B5EF4-FFF2-40B4-BE49-F238E27FC236}">
                  <a16:creationId xmlns:a16="http://schemas.microsoft.com/office/drawing/2014/main" id="{43752860-430E-EE2B-980F-6C043BC8E5C1}"/>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defTabSz="457200"/>
              <a:r>
                <a:rPr lang="en-US" altLang="zh-CN" sz="4000" dirty="0">
                  <a:solidFill>
                    <a:srgbClr val="01A89E"/>
                  </a:solidFill>
                  <a:latin typeface="Century Gothic" panose="020B0502020202020204" pitchFamily="34" charset="0"/>
                  <a:ea typeface="微软雅黑"/>
                </a:rPr>
                <a:t>02</a:t>
              </a:r>
              <a:endParaRPr lang="zh-CN" altLang="en-US" sz="4000" dirty="0">
                <a:solidFill>
                  <a:srgbClr val="01A89E"/>
                </a:solidFill>
                <a:latin typeface="Century Gothic" panose="020B0502020202020204" pitchFamily="34" charset="0"/>
                <a:ea typeface="微软雅黑"/>
              </a:endParaRPr>
            </a:p>
          </p:txBody>
        </p:sp>
      </p:grpSp>
      <p:pic>
        <p:nvPicPr>
          <p:cNvPr id="12" name="圖片 11">
            <a:extLst>
              <a:ext uri="{FF2B5EF4-FFF2-40B4-BE49-F238E27FC236}">
                <a16:creationId xmlns:a16="http://schemas.microsoft.com/office/drawing/2014/main" id="{07791B01-80FB-E732-3EC7-95CC70F7CE05}"/>
              </a:ext>
            </a:extLst>
          </p:cNvPr>
          <p:cNvPicPr>
            <a:picLocks noChangeAspect="1"/>
          </p:cNvPicPr>
          <p:nvPr/>
        </p:nvPicPr>
        <p:blipFill>
          <a:blip r:embed="rId3"/>
          <a:stretch>
            <a:fillRect/>
          </a:stretch>
        </p:blipFill>
        <p:spPr>
          <a:xfrm>
            <a:off x="6781800" y="3282589"/>
            <a:ext cx="4572000" cy="1437410"/>
          </a:xfrm>
          <a:prstGeom prst="rect">
            <a:avLst/>
          </a:prstGeom>
        </p:spPr>
      </p:pic>
      <p:pic>
        <p:nvPicPr>
          <p:cNvPr id="15" name="圖片 14">
            <a:extLst>
              <a:ext uri="{FF2B5EF4-FFF2-40B4-BE49-F238E27FC236}">
                <a16:creationId xmlns:a16="http://schemas.microsoft.com/office/drawing/2014/main" id="{1EE1FFAD-0455-6966-E4C1-95DEEA1C3289}"/>
              </a:ext>
            </a:extLst>
          </p:cNvPr>
          <p:cNvPicPr>
            <a:picLocks noChangeAspect="1"/>
          </p:cNvPicPr>
          <p:nvPr/>
        </p:nvPicPr>
        <p:blipFill>
          <a:blip r:embed="rId4"/>
          <a:stretch>
            <a:fillRect/>
          </a:stretch>
        </p:blipFill>
        <p:spPr>
          <a:xfrm>
            <a:off x="6781800" y="1712426"/>
            <a:ext cx="4572000" cy="1441030"/>
          </a:xfrm>
          <a:prstGeom prst="rect">
            <a:avLst/>
          </a:prstGeom>
        </p:spPr>
      </p:pic>
      <p:pic>
        <p:nvPicPr>
          <p:cNvPr id="17" name="圖片 16">
            <a:extLst>
              <a:ext uri="{FF2B5EF4-FFF2-40B4-BE49-F238E27FC236}">
                <a16:creationId xmlns:a16="http://schemas.microsoft.com/office/drawing/2014/main" id="{9712151B-99D8-8280-E6B3-F7356305C039}"/>
              </a:ext>
            </a:extLst>
          </p:cNvPr>
          <p:cNvPicPr>
            <a:picLocks noChangeAspect="1"/>
          </p:cNvPicPr>
          <p:nvPr/>
        </p:nvPicPr>
        <p:blipFill>
          <a:blip r:embed="rId5"/>
          <a:stretch>
            <a:fillRect/>
          </a:stretch>
        </p:blipFill>
        <p:spPr>
          <a:xfrm>
            <a:off x="6791961" y="4849132"/>
            <a:ext cx="4572000" cy="1522559"/>
          </a:xfrm>
          <a:prstGeom prst="rect">
            <a:avLst/>
          </a:prstGeom>
        </p:spPr>
      </p:pic>
    </p:spTree>
    <p:extLst>
      <p:ext uri="{BB962C8B-B14F-4D97-AF65-F5344CB8AC3E}">
        <p14:creationId xmlns:p14="http://schemas.microsoft.com/office/powerpoint/2010/main" val="3243956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A0005BDC-A075-42C5-A07C-FD9D1CDE470B}"/>
                  </a:ext>
                </a:extLst>
              </p:cNvPr>
              <p:cNvSpPr>
                <a:spLocks noGrp="1"/>
              </p:cNvSpPr>
              <p:nvPr>
                <p:ph idx="1"/>
              </p:nvPr>
            </p:nvSpPr>
            <p:spPr>
              <a:xfrm>
                <a:off x="838200" y="1825624"/>
                <a:ext cx="10515600" cy="4422775"/>
              </a:xfrm>
            </p:spPr>
            <p:txBody>
              <a:bodyPr>
                <a:normAutofit fontScale="92500"/>
              </a:bodyPr>
              <a:lstStyle/>
              <a:p>
                <a:pPr>
                  <a:lnSpc>
                    <a:spcPct val="100000"/>
                  </a:lnSpc>
                </a:pPr>
                <a:r>
                  <a:rPr lang="en-US" altLang="zh-TW" dirty="0"/>
                  <a:t>Encoder: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𝑘</m:t>
                        </m:r>
                      </m:sub>
                    </m:sSub>
                  </m:oMath>
                </a14:m>
                <a:r>
                  <a:rPr lang="en-US" altLang="zh-TW" sz="2800" dirty="0"/>
                  <a:t> is compressed into lower-dimensional frame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𝑧</m:t>
                        </m:r>
                      </m:e>
                      <m:sub>
                        <m:r>
                          <a:rPr lang="en-US" altLang="zh-TW" i="1">
                            <a:latin typeface="Cambria Math" panose="02040503050406030204" pitchFamily="18" charset="0"/>
                          </a:rPr>
                          <m:t>𝑘</m:t>
                        </m:r>
                      </m:sub>
                    </m:sSub>
                  </m:oMath>
                </a14:m>
                <a:endParaRPr lang="en-US" altLang="zh-TW" sz="2800" dirty="0"/>
              </a:p>
              <a:p>
                <a:pPr marL="0" indent="0">
                  <a:lnSpc>
                    <a:spcPct val="100000"/>
                  </a:lnSpc>
                  <a:buNone/>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𝑧</m:t>
                          </m:r>
                        </m:e>
                        <m:sub>
                          <m:r>
                            <a:rPr lang="en-US" altLang="zh-TW" b="0" i="1" smtClean="0">
                              <a:latin typeface="Cambria Math" panose="02040503050406030204" pitchFamily="18" charset="0"/>
                            </a:rPr>
                            <m:t>𝑘</m:t>
                          </m:r>
                        </m:sub>
                      </m:sSub>
                      <m:r>
                        <a:rPr lang="en-US" altLang="zh-TW" b="0" i="1" smtClean="0">
                          <a:latin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ℰ</m:t>
                      </m:r>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𝑘</m:t>
                          </m:r>
                        </m:sub>
                      </m:sSub>
                      <m:r>
                        <a:rPr lang="en-US" altLang="zh-TW" b="0" i="1" smtClean="0">
                          <a:latin typeface="Cambria Math" panose="02040503050406030204" pitchFamily="18" charset="0"/>
                        </a:rPr>
                        <m:t>)</m:t>
                      </m:r>
                    </m:oMath>
                  </m:oMathPara>
                </a14:m>
                <a:endParaRPr lang="en-US" altLang="zh-TW" dirty="0"/>
              </a:p>
              <a:p>
                <a:pPr>
                  <a:lnSpc>
                    <a:spcPct val="100000"/>
                  </a:lnSpc>
                </a:pPr>
                <a:r>
                  <a:rPr lang="en-US" altLang="zh-TW" dirty="0"/>
                  <a:t>Decoder: </a:t>
                </a:r>
                <a:r>
                  <a:rPr lang="en-US" altLang="zh-TW" sz="2800" dirty="0"/>
                  <a:t>A reconstructed version of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𝑘</m:t>
                        </m:r>
                      </m:sub>
                    </m:sSub>
                  </m:oMath>
                </a14:m>
                <a:endParaRPr lang="en-US" altLang="zh-TW" sz="2800" dirty="0"/>
              </a:p>
              <a:p>
                <a:pPr marL="0" indent="0">
                  <a:lnSpc>
                    <a:spcPct val="100000"/>
                  </a:lnSpc>
                  <a:buNone/>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acc>
                            <m:accPr>
                              <m:chr m:val="̂"/>
                              <m:ctrlPr>
                                <a:rPr lang="en-US" altLang="zh-TW" i="1" smtClean="0">
                                  <a:latin typeface="Cambria Math" panose="02040503050406030204" pitchFamily="18" charset="0"/>
                                </a:rPr>
                              </m:ctrlPr>
                            </m:accPr>
                            <m:e>
                              <m:r>
                                <a:rPr lang="en-US" altLang="zh-TW" b="0" i="1" smtClean="0">
                                  <a:latin typeface="Cambria Math" panose="02040503050406030204" pitchFamily="18" charset="0"/>
                                </a:rPr>
                                <m:t>𝑥</m:t>
                              </m:r>
                            </m:e>
                          </m:acc>
                        </m:e>
                        <m:sub>
                          <m:r>
                            <a:rPr lang="en-US" altLang="zh-TW" b="0" i="1" smtClean="0">
                              <a:latin typeface="Cambria Math" panose="02040503050406030204" pitchFamily="18" charset="0"/>
                            </a:rPr>
                            <m:t>𝑘</m:t>
                          </m:r>
                        </m:sub>
                      </m:sSub>
                      <m:r>
                        <a:rPr lang="en-US" altLang="zh-TW" b="0" i="1" smtClean="0">
                          <a:latin typeface="Cambria Math" panose="02040503050406030204" pitchFamily="18" charset="0"/>
                        </a:rPr>
                        <m:t>=</m:t>
                      </m:r>
                      <m:r>
                        <a:rPr lang="zh-TW" altLang="en-US" b="0" i="1" smtClean="0">
                          <a:latin typeface="Cambria Math" panose="02040503050406030204" pitchFamily="18" charset="0"/>
                        </a:rPr>
                        <m:t>𝒟</m:t>
                      </m:r>
                      <m:r>
                        <a:rPr lang="zh-TW" altLang="en-US" b="0" i="1" smtClean="0">
                          <a:latin typeface="Cambria Math" panose="02040503050406030204" pitchFamily="18" charset="0"/>
                        </a:rPr>
                        <m:t> (</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𝑧</m:t>
                          </m:r>
                        </m:e>
                        <m:sub>
                          <m:r>
                            <a:rPr lang="en-US" altLang="zh-TW" b="0" i="1" smtClean="0">
                              <a:latin typeface="Cambria Math" panose="02040503050406030204" pitchFamily="18" charset="0"/>
                            </a:rPr>
                            <m:t>𝑘</m:t>
                          </m:r>
                        </m:sub>
                      </m:sSub>
                      <m:r>
                        <a:rPr lang="en-US" altLang="zh-TW" b="0" i="1" smtClean="0">
                          <a:latin typeface="Cambria Math" panose="02040503050406030204" pitchFamily="18" charset="0"/>
                        </a:rPr>
                        <m:t>)</m:t>
                      </m:r>
                    </m:oMath>
                  </m:oMathPara>
                </a14:m>
                <a:endParaRPr lang="en-US" altLang="zh-TW" dirty="0"/>
              </a:p>
              <a:p>
                <a:r>
                  <a:rPr lang="en-US" altLang="zh-TW" dirty="0"/>
                  <a:t>The reconstruction error for each frame:</a:t>
                </a: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ea typeface="Cambria Math" panose="02040503050406030204" pitchFamily="18" charset="0"/>
                        </a:rPr>
                        <m:t>ℛ</m:t>
                      </m:r>
                      <m:d>
                        <m:dPr>
                          <m:ctrlPr>
                            <a:rPr lang="en-US" altLang="zh-TW" b="0" i="1" smtClean="0">
                              <a:latin typeface="Cambria Math" panose="02040503050406030204" pitchFamily="18" charset="0"/>
                              <a:ea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𝑘</m:t>
                              </m:r>
                            </m:sub>
                          </m:sSub>
                        </m:e>
                      </m:d>
                      <m:r>
                        <a:rPr lang="en-US" altLang="zh-TW" b="0" i="1" smtClean="0">
                          <a:latin typeface="Cambria Math" panose="02040503050406030204" pitchFamily="18" charset="0"/>
                          <a:ea typeface="Cambria Math" panose="02040503050406030204" pitchFamily="18" charset="0"/>
                        </a:rPr>
                        <m:t>=</m:t>
                      </m:r>
                      <m:sSup>
                        <m:sSupPr>
                          <m:ctrlPr>
                            <a:rPr lang="en-US" altLang="zh-TW" b="0" i="1" smtClean="0">
                              <a:latin typeface="Cambria Math" panose="02040503050406030204" pitchFamily="18" charset="0"/>
                              <a:ea typeface="Cambria Math" panose="02040503050406030204" pitchFamily="18" charset="0"/>
                            </a:rPr>
                          </m:ctrlPr>
                        </m:sSupPr>
                        <m:e>
                          <m:sSub>
                            <m:sSubPr>
                              <m:ctrlPr>
                                <a:rPr lang="en-US" altLang="zh-TW" b="0" i="1" smtClean="0">
                                  <a:latin typeface="Cambria Math" panose="02040503050406030204" pitchFamily="18" charset="0"/>
                                  <a:ea typeface="Cambria Math" panose="02040503050406030204" pitchFamily="18" charset="0"/>
                                </a:rPr>
                              </m:ctrlPr>
                            </m:sSubPr>
                            <m:e>
                              <m:d>
                                <m:dPr>
                                  <m:begChr m:val="‖"/>
                                  <m:endChr m:val="‖"/>
                                  <m:ctrlPr>
                                    <a:rPr lang="en-US" altLang="zh-TW" b="0" i="1" smtClean="0">
                                      <a:latin typeface="Cambria Math" panose="02040503050406030204" pitchFamily="18" charset="0"/>
                                      <a:ea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𝑘</m:t>
                                      </m:r>
                                    </m:sub>
                                  </m:sSub>
                                  <m:r>
                                    <a:rPr lang="en-US" altLang="zh-TW" b="0" i="1" smtClean="0">
                                      <a:latin typeface="Cambria Math" panose="02040503050406030204" pitchFamily="18" charset="0"/>
                                    </a:rPr>
                                    <m:t>−</m:t>
                                  </m:r>
                                  <m:sSub>
                                    <m:sSubPr>
                                      <m:ctrlPr>
                                        <a:rPr lang="en-US" altLang="zh-TW" i="1">
                                          <a:latin typeface="Cambria Math" panose="02040503050406030204" pitchFamily="18" charset="0"/>
                                        </a:rPr>
                                      </m:ctrlPr>
                                    </m:sSub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e>
                                    <m:sub>
                                      <m:r>
                                        <a:rPr lang="en-US" altLang="zh-TW" i="1">
                                          <a:latin typeface="Cambria Math" panose="02040503050406030204" pitchFamily="18" charset="0"/>
                                        </a:rPr>
                                        <m:t>𝑘</m:t>
                                      </m:r>
                                    </m:sub>
                                  </m:sSub>
                                </m:e>
                              </m:d>
                            </m:e>
                            <m:sub>
                              <m:r>
                                <a:rPr lang="en-US" altLang="zh-TW" b="0" i="1" smtClean="0">
                                  <a:latin typeface="Cambria Math" panose="02040503050406030204" pitchFamily="18" charset="0"/>
                                  <a:ea typeface="Cambria Math" panose="02040503050406030204" pitchFamily="18" charset="0"/>
                                </a:rPr>
                                <m:t>2</m:t>
                              </m:r>
                            </m:sub>
                          </m:sSub>
                        </m:e>
                        <m:sup>
                          <m:r>
                            <a:rPr lang="en-US" altLang="zh-TW" b="0" i="1" smtClean="0">
                              <a:latin typeface="Cambria Math" panose="02040503050406030204" pitchFamily="18" charset="0"/>
                              <a:ea typeface="Cambria Math" panose="02040503050406030204" pitchFamily="18" charset="0"/>
                            </a:rPr>
                            <m:t>2</m:t>
                          </m:r>
                        </m:sup>
                      </m:sSup>
                      <m:r>
                        <a:rPr lang="en-US" altLang="zh-TW" b="0" i="1" smtClean="0">
                          <a:latin typeface="Cambria Math" panose="02040503050406030204" pitchFamily="18" charset="0"/>
                          <a:ea typeface="Cambria Math" panose="02040503050406030204" pitchFamily="18" charset="0"/>
                        </a:rPr>
                        <m:t> </m:t>
                      </m:r>
                    </m:oMath>
                  </m:oMathPara>
                </a14:m>
                <a:endParaRPr lang="en-US" altLang="zh-TW" dirty="0"/>
              </a:p>
              <a:p>
                <a:pPr>
                  <a:lnSpc>
                    <a:spcPct val="100000"/>
                  </a:lnSpc>
                </a:pPr>
                <a:r>
                  <a:rPr lang="en-US" altLang="zh-TW" dirty="0"/>
                  <a:t>Let</a:t>
                </a:r>
                <a14:m>
                  <m:oMath xmlns:m="http://schemas.openxmlformats.org/officeDocument/2006/math">
                    <m:r>
                      <a:rPr lang="en-US" altLang="zh-TW" sz="2800" b="0" i="0" smtClean="0">
                        <a:latin typeface="Cambria Math" panose="02040503050406030204" pitchFamily="18" charset="0"/>
                      </a:rPr>
                      <m:t> </m:t>
                    </m:r>
                    <m:r>
                      <a:rPr lang="zh-TW" altLang="en-US" sz="2800" b="0" i="1" smtClean="0">
                        <a:latin typeface="Cambria Math" panose="02040503050406030204" pitchFamily="18" charset="0"/>
                      </a:rPr>
                      <m:t>𝜏</m:t>
                    </m:r>
                  </m:oMath>
                </a14:m>
                <a:r>
                  <a:rPr lang="en-US" altLang="zh-TW" dirty="0"/>
                  <a:t> be the appropriate threshold, and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𝑦</m:t>
                        </m:r>
                      </m:e>
                      <m:sub>
                        <m:r>
                          <a:rPr lang="en-US" altLang="zh-TW" i="1">
                            <a:latin typeface="Cambria Math" panose="02040503050406030204" pitchFamily="18" charset="0"/>
                          </a:rPr>
                          <m:t>𝑘</m:t>
                        </m:r>
                      </m:sub>
                    </m:sSub>
                  </m:oMath>
                </a14:m>
                <a:r>
                  <a:rPr lang="en-US" altLang="zh-TW" dirty="0"/>
                  <a:t> be the ASD system output.</a:t>
                </a:r>
              </a:p>
              <a:p>
                <a:pPr marL="0" indent="0">
                  <a:lnSpc>
                    <a:spcPct val="100000"/>
                  </a:lnSpc>
                  <a:buNone/>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𝑦</m:t>
                          </m:r>
                        </m:e>
                        <m:sub>
                          <m:r>
                            <a:rPr lang="en-US" altLang="zh-TW" sz="2800" b="0" i="1" smtClean="0">
                              <a:latin typeface="Cambria Math" panose="02040503050406030204" pitchFamily="18" charset="0"/>
                            </a:rPr>
                            <m:t>𝑘</m:t>
                          </m:r>
                        </m:sub>
                      </m:sSub>
                      <m:r>
                        <a:rPr lang="en-US" altLang="zh-TW" sz="2800" b="0" i="1" smtClean="0">
                          <a:latin typeface="Cambria Math" panose="02040503050406030204" pitchFamily="18" charset="0"/>
                        </a:rPr>
                        <m:t>=</m:t>
                      </m:r>
                      <m:d>
                        <m:dPr>
                          <m:begChr m:val="{"/>
                          <m:endChr m:val=""/>
                          <m:ctrlPr>
                            <a:rPr lang="en-US" altLang="zh-TW" sz="2800" b="0" i="1" smtClean="0">
                              <a:latin typeface="Cambria Math" panose="02040503050406030204" pitchFamily="18" charset="0"/>
                            </a:rPr>
                          </m:ctrlPr>
                        </m:dPr>
                        <m:e>
                          <m:eqArr>
                            <m:eqArrPr>
                              <m:ctrlPr>
                                <a:rPr lang="en-US" altLang="zh-TW" sz="2800" b="0" i="1" smtClean="0">
                                  <a:latin typeface="Cambria Math" panose="02040503050406030204" pitchFamily="18" charset="0"/>
                                </a:rPr>
                              </m:ctrlPr>
                            </m:eqArrPr>
                            <m:e>
                              <m:r>
                                <a:rPr lang="en-US" altLang="zh-TW" sz="2800" b="0" i="1" smtClean="0">
                                  <a:latin typeface="Cambria Math" panose="02040503050406030204" pitchFamily="18" charset="0"/>
                                </a:rPr>
                                <m:t>1 </m:t>
                              </m:r>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𝑎𝑏𝑛𝑜𝑟𝑚𝑎𝑙</m:t>
                                  </m:r>
                                </m:e>
                              </m:d>
                              <m:r>
                                <a:rPr lang="en-US" altLang="zh-TW" sz="2800" b="0" i="1" smtClean="0">
                                  <a:latin typeface="Cambria Math" panose="02040503050406030204" pitchFamily="18" charset="0"/>
                                </a:rPr>
                                <m:t> </m:t>
                              </m:r>
                              <m:r>
                                <a:rPr lang="en-US" altLang="zh-TW" sz="2800" b="0" i="1" smtClean="0">
                                  <a:latin typeface="Cambria Math" panose="02040503050406030204" pitchFamily="18" charset="0"/>
                                </a:rPr>
                                <m:t>𝑖𝑓</m:t>
                              </m:r>
                              <m:r>
                                <a:rPr lang="en-US" altLang="zh-TW" sz="2800" b="0" i="1" smtClean="0">
                                  <a:latin typeface="Cambria Math" panose="02040503050406030204" pitchFamily="18" charset="0"/>
                                </a:rPr>
                                <m:t> </m:t>
                              </m:r>
                              <m:r>
                                <a:rPr lang="en-US" altLang="zh-TW" sz="2800" i="1">
                                  <a:latin typeface="Cambria Math" panose="02040503050406030204" pitchFamily="18" charset="0"/>
                                  <a:ea typeface="Cambria Math" panose="02040503050406030204" pitchFamily="18" charset="0"/>
                                </a:rPr>
                                <m:t>ℛ</m:t>
                              </m:r>
                              <m:d>
                                <m:dPr>
                                  <m:ctrlPr>
                                    <a:rPr lang="en-US" altLang="zh-TW" sz="2800" i="1">
                                      <a:latin typeface="Cambria Math" panose="02040503050406030204" pitchFamily="18" charset="0"/>
                                      <a:ea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𝑥</m:t>
                                      </m:r>
                                    </m:e>
                                    <m:sub>
                                      <m:r>
                                        <a:rPr lang="en-US" altLang="zh-TW" sz="2800" i="1">
                                          <a:latin typeface="Cambria Math" panose="02040503050406030204" pitchFamily="18" charset="0"/>
                                        </a:rPr>
                                        <m:t>𝑘</m:t>
                                      </m:r>
                                    </m:sub>
                                  </m:sSub>
                                </m:e>
                              </m:d>
                              <m:r>
                                <a:rPr lang="en-US" altLang="zh-TW" sz="2800" b="0" i="1" smtClean="0">
                                  <a:latin typeface="Cambria Math" panose="02040503050406030204" pitchFamily="18" charset="0"/>
                                </a:rPr>
                                <m:t>&gt;</m:t>
                              </m:r>
                              <m:r>
                                <a:rPr lang="zh-TW" altLang="en-US" sz="2800" b="0" i="1" smtClean="0">
                                  <a:latin typeface="Cambria Math" panose="02040503050406030204" pitchFamily="18" charset="0"/>
                                </a:rPr>
                                <m:t>𝜏</m:t>
                              </m:r>
                            </m:e>
                            <m:e>
                              <m:r>
                                <a:rPr lang="en-US" altLang="zh-TW" sz="2800" b="0" i="1" smtClean="0">
                                  <a:latin typeface="Cambria Math" panose="02040503050406030204" pitchFamily="18" charset="0"/>
                                </a:rPr>
                                <m:t>0 </m:t>
                              </m:r>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𝑛𝑜𝑟𝑚𝑎𝑙</m:t>
                                  </m:r>
                                </m:e>
                              </m:d>
                              <m:r>
                                <a:rPr lang="en-US" altLang="zh-TW" sz="2800" b="0" i="1" smtClean="0">
                                  <a:latin typeface="Cambria Math" panose="02040503050406030204" pitchFamily="18" charset="0"/>
                                </a:rPr>
                                <m:t>  </m:t>
                              </m:r>
                              <m:r>
                                <a:rPr lang="en-US" altLang="zh-TW" sz="2800" b="0" i="1" smtClean="0">
                                  <a:latin typeface="Cambria Math" panose="02040503050406030204" pitchFamily="18" charset="0"/>
                                </a:rPr>
                                <m:t>𝑜𝑡h𝑒𝑟𝑤𝑖𝑠𝑒</m:t>
                              </m:r>
                              <m:r>
                                <a:rPr lang="en-US" altLang="zh-TW" sz="2800" b="0" i="1" smtClean="0">
                                  <a:latin typeface="Cambria Math" panose="02040503050406030204" pitchFamily="18" charset="0"/>
                                </a:rPr>
                                <m:t>.</m:t>
                              </m:r>
                            </m:e>
                          </m:eqArr>
                        </m:e>
                      </m:d>
                    </m:oMath>
                  </m:oMathPara>
                </a14:m>
                <a:endParaRPr lang="en-US" altLang="zh-TW" dirty="0"/>
              </a:p>
              <a:p>
                <a:endParaRPr lang="zh-TW" altLang="en-US" dirty="0"/>
              </a:p>
            </p:txBody>
          </p:sp>
        </mc:Choice>
        <mc:Fallback xmlns="">
          <p:sp>
            <p:nvSpPr>
              <p:cNvPr id="3" name="內容版面配置區 2">
                <a:extLst>
                  <a:ext uri="{FF2B5EF4-FFF2-40B4-BE49-F238E27FC236}">
                    <a16:creationId xmlns:a16="http://schemas.microsoft.com/office/drawing/2014/main" id="{A0005BDC-A075-42C5-A07C-FD9D1CDE470B}"/>
                  </a:ext>
                </a:extLst>
              </p:cNvPr>
              <p:cNvSpPr>
                <a:spLocks noGrp="1" noRot="1" noChangeAspect="1" noMove="1" noResize="1" noEditPoints="1" noAdjustHandles="1" noChangeArrowheads="1" noChangeShapeType="1" noTextEdit="1"/>
              </p:cNvSpPr>
              <p:nvPr>
                <p:ph idx="1"/>
              </p:nvPr>
            </p:nvSpPr>
            <p:spPr>
              <a:xfrm>
                <a:off x="838200" y="1825624"/>
                <a:ext cx="10515600" cy="4422775"/>
              </a:xfrm>
              <a:blipFill>
                <a:blip r:embed="rId3"/>
                <a:stretch>
                  <a:fillRect l="-928" t="-1102"/>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86E6102B-0675-978D-0813-DC1FBE87CDDD}"/>
              </a:ext>
            </a:extLst>
          </p:cNvPr>
          <p:cNvSpPr>
            <a:spLocks noGrp="1"/>
          </p:cNvSpPr>
          <p:nvPr>
            <p:ph type="sldNum" sz="quarter" idx="12"/>
          </p:nvPr>
        </p:nvSpPr>
        <p:spPr/>
        <p:txBody>
          <a:bodyPr/>
          <a:lstStyle/>
          <a:p>
            <a:fld id="{C5AB2027-94D0-401C-99E4-4805D9E8684C}" type="slidenum">
              <a:rPr lang="zh-TW" altLang="en-US" smtClean="0"/>
              <a:t>8</a:t>
            </a:fld>
            <a:endParaRPr lang="zh-TW" altLang="en-US"/>
          </a:p>
        </p:txBody>
      </p:sp>
      <p:sp>
        <p:nvSpPr>
          <p:cNvPr id="7" name="標題 1">
            <a:extLst>
              <a:ext uri="{FF2B5EF4-FFF2-40B4-BE49-F238E27FC236}">
                <a16:creationId xmlns:a16="http://schemas.microsoft.com/office/drawing/2014/main" id="{8C4DB51F-A5FA-975E-23CD-207F5DE48714}"/>
              </a:ext>
            </a:extLst>
          </p:cNvPr>
          <p:cNvSpPr txBox="1">
            <a:spLocks/>
          </p:cNvSpPr>
          <p:nvPr/>
        </p:nvSpPr>
        <p:spPr>
          <a:xfrm>
            <a:off x="1761940" y="246505"/>
            <a:ext cx="98399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b="1" dirty="0"/>
              <a:t>System model</a:t>
            </a:r>
            <a:endParaRPr lang="zh-TW" altLang="en-US" b="1" dirty="0"/>
          </a:p>
        </p:txBody>
      </p:sp>
      <p:grpSp>
        <p:nvGrpSpPr>
          <p:cNvPr id="8" name="群組 7">
            <a:extLst>
              <a:ext uri="{FF2B5EF4-FFF2-40B4-BE49-F238E27FC236}">
                <a16:creationId xmlns:a16="http://schemas.microsoft.com/office/drawing/2014/main" id="{90090A05-3E1B-E19B-DFC7-4E63631600CA}"/>
              </a:ext>
            </a:extLst>
          </p:cNvPr>
          <p:cNvGrpSpPr/>
          <p:nvPr/>
        </p:nvGrpSpPr>
        <p:grpSpPr>
          <a:xfrm>
            <a:off x="590100" y="394772"/>
            <a:ext cx="923740" cy="923740"/>
            <a:chOff x="419285" y="258948"/>
            <a:chExt cx="923740" cy="923740"/>
          </a:xfrm>
        </p:grpSpPr>
        <p:sp>
          <p:nvSpPr>
            <p:cNvPr id="9" name="任意多边形: 形状 21">
              <a:extLst>
                <a:ext uri="{FF2B5EF4-FFF2-40B4-BE49-F238E27FC236}">
                  <a16:creationId xmlns:a16="http://schemas.microsoft.com/office/drawing/2014/main" id="{498EDB0B-A6B0-53A8-034E-021872F5BE65}"/>
                </a:ext>
              </a:extLst>
            </p:cNvPr>
            <p:cNvSpPr/>
            <p:nvPr/>
          </p:nvSpPr>
          <p:spPr>
            <a:xfrm>
              <a:off x="419285" y="720818"/>
              <a:ext cx="923740" cy="461870"/>
            </a:xfrm>
            <a:custGeom>
              <a:avLst/>
              <a:gdLst>
                <a:gd name="connsiteX0" fmla="*/ 0 w 923740"/>
                <a:gd name="connsiteY0" fmla="*/ 0 h 461870"/>
                <a:gd name="connsiteX1" fmla="*/ 33227 w 923740"/>
                <a:gd name="connsiteY1" fmla="*/ 0 h 461870"/>
                <a:gd name="connsiteX2" fmla="*/ 33227 w 923740"/>
                <a:gd name="connsiteY2" fmla="*/ 428643 h 461870"/>
                <a:gd name="connsiteX3" fmla="*/ 890513 w 923740"/>
                <a:gd name="connsiteY3" fmla="*/ 428643 h 461870"/>
                <a:gd name="connsiteX4" fmla="*/ 890513 w 923740"/>
                <a:gd name="connsiteY4" fmla="*/ 0 h 461870"/>
                <a:gd name="connsiteX5" fmla="*/ 923740 w 923740"/>
                <a:gd name="connsiteY5" fmla="*/ 0 h 461870"/>
                <a:gd name="connsiteX6" fmla="*/ 923740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33227" y="0"/>
                  </a:lnTo>
                  <a:lnTo>
                    <a:pt x="33227" y="428643"/>
                  </a:lnTo>
                  <a:lnTo>
                    <a:pt x="890513" y="428643"/>
                  </a:lnTo>
                  <a:lnTo>
                    <a:pt x="890513" y="0"/>
                  </a:lnTo>
                  <a:lnTo>
                    <a:pt x="923740" y="0"/>
                  </a:lnTo>
                  <a:lnTo>
                    <a:pt x="923740" y="461870"/>
                  </a:lnTo>
                  <a:lnTo>
                    <a:pt x="0" y="461870"/>
                  </a:lnTo>
                  <a:lnTo>
                    <a:pt x="0" y="0"/>
                  </a:lnTo>
                  <a:close/>
                </a:path>
              </a:pathLst>
            </a:cu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a:ea typeface="微软雅黑"/>
                <a:cs typeface="+mn-cs"/>
              </a:endParaRPr>
            </a:p>
          </p:txBody>
        </p:sp>
        <p:sp>
          <p:nvSpPr>
            <p:cNvPr id="10" name="任意多边形: 形状 22">
              <a:extLst>
                <a:ext uri="{FF2B5EF4-FFF2-40B4-BE49-F238E27FC236}">
                  <a16:creationId xmlns:a16="http://schemas.microsoft.com/office/drawing/2014/main" id="{1F35D396-0CA4-964D-E167-5DE497D8648B}"/>
                </a:ext>
              </a:extLst>
            </p:cNvPr>
            <p:cNvSpPr/>
            <p:nvPr/>
          </p:nvSpPr>
          <p:spPr>
            <a:xfrm>
              <a:off x="419285" y="258948"/>
              <a:ext cx="923740" cy="461870"/>
            </a:xfrm>
            <a:custGeom>
              <a:avLst/>
              <a:gdLst>
                <a:gd name="connsiteX0" fmla="*/ 0 w 923740"/>
                <a:gd name="connsiteY0" fmla="*/ 0 h 461870"/>
                <a:gd name="connsiteX1" fmla="*/ 923740 w 923740"/>
                <a:gd name="connsiteY1" fmla="*/ 0 h 461870"/>
                <a:gd name="connsiteX2" fmla="*/ 923740 w 923740"/>
                <a:gd name="connsiteY2" fmla="*/ 461870 h 461870"/>
                <a:gd name="connsiteX3" fmla="*/ 890513 w 923740"/>
                <a:gd name="connsiteY3" fmla="*/ 461870 h 461870"/>
                <a:gd name="connsiteX4" fmla="*/ 890513 w 923740"/>
                <a:gd name="connsiteY4" fmla="*/ 33227 h 461870"/>
                <a:gd name="connsiteX5" fmla="*/ 33227 w 923740"/>
                <a:gd name="connsiteY5" fmla="*/ 33227 h 461870"/>
                <a:gd name="connsiteX6" fmla="*/ 33227 w 923740"/>
                <a:gd name="connsiteY6" fmla="*/ 461870 h 461870"/>
                <a:gd name="connsiteX7" fmla="*/ 0 w 923740"/>
                <a:gd name="connsiteY7" fmla="*/ 461870 h 461870"/>
                <a:gd name="connsiteX8" fmla="*/ 0 w 923740"/>
                <a:gd name="connsiteY8" fmla="*/ 0 h 46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740" h="461870">
                  <a:moveTo>
                    <a:pt x="0" y="0"/>
                  </a:moveTo>
                  <a:lnTo>
                    <a:pt x="923740" y="0"/>
                  </a:lnTo>
                  <a:lnTo>
                    <a:pt x="923740" y="461870"/>
                  </a:lnTo>
                  <a:lnTo>
                    <a:pt x="890513" y="461870"/>
                  </a:lnTo>
                  <a:lnTo>
                    <a:pt x="890513" y="33227"/>
                  </a:lnTo>
                  <a:lnTo>
                    <a:pt x="33227" y="33227"/>
                  </a:lnTo>
                  <a:lnTo>
                    <a:pt x="33227" y="461870"/>
                  </a:lnTo>
                  <a:lnTo>
                    <a:pt x="0" y="461870"/>
                  </a:lnTo>
                  <a:lnTo>
                    <a:pt x="0" y="0"/>
                  </a:lnTo>
                  <a:close/>
                </a:path>
              </a:pathLst>
            </a:custGeom>
            <a:solidFill>
              <a:srgbClr val="01A89E"/>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black"/>
                </a:solidFill>
                <a:effectLst/>
                <a:uLnTx/>
                <a:uFillTx/>
                <a:latin typeface="Arial"/>
                <a:ea typeface="微软雅黑"/>
                <a:cs typeface="+mn-cs"/>
              </a:endParaRPr>
            </a:p>
          </p:txBody>
        </p:sp>
        <p:sp>
          <p:nvSpPr>
            <p:cNvPr id="11" name="文本框 23">
              <a:extLst>
                <a:ext uri="{FF2B5EF4-FFF2-40B4-BE49-F238E27FC236}">
                  <a16:creationId xmlns:a16="http://schemas.microsoft.com/office/drawing/2014/main" id="{525E2F6D-C5B2-9489-240D-1DFC32248ACB}"/>
                </a:ext>
              </a:extLst>
            </p:cNvPr>
            <p:cNvSpPr txBox="1"/>
            <p:nvPr/>
          </p:nvSpPr>
          <p:spPr>
            <a:xfrm>
              <a:off x="419285" y="366875"/>
              <a:ext cx="923740" cy="707886"/>
            </a:xfrm>
            <a:prstGeom prst="rect">
              <a:avLst/>
            </a:prstGeom>
            <a:noFill/>
          </p:spPr>
          <p:txBody>
            <a:bodyPr wrap="square" rtlCol="0">
              <a:spAutoFit/>
              <a:scene3d>
                <a:camera prst="orthographicFront"/>
                <a:lightRig rig="threePt" dir="t"/>
              </a:scene3d>
              <a:sp3d contourW="12700"/>
            </a:bodyPr>
            <a:lstStyle/>
            <a:p>
              <a:pPr algn="ctr" defTabSz="457200"/>
              <a:r>
                <a:rPr lang="en-US" altLang="zh-CN" sz="4000" dirty="0">
                  <a:solidFill>
                    <a:srgbClr val="01A89E"/>
                  </a:solidFill>
                  <a:latin typeface="Century Gothic" panose="020B0502020202020204" pitchFamily="34" charset="0"/>
                  <a:ea typeface="微软雅黑"/>
                </a:rPr>
                <a:t>02</a:t>
              </a:r>
              <a:endParaRPr lang="zh-CN" altLang="en-US" sz="4000" dirty="0">
                <a:solidFill>
                  <a:srgbClr val="01A89E"/>
                </a:solidFill>
                <a:latin typeface="Century Gothic" panose="020B0502020202020204" pitchFamily="34" charset="0"/>
                <a:ea typeface="微软雅黑"/>
              </a:endParaRPr>
            </a:p>
          </p:txBody>
        </p:sp>
      </p:grpSp>
    </p:spTree>
    <p:extLst>
      <p:ext uri="{BB962C8B-B14F-4D97-AF65-F5344CB8AC3E}">
        <p14:creationId xmlns:p14="http://schemas.microsoft.com/office/powerpoint/2010/main" val="3691524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604C8E1C-03B0-4BB4-86EC-ED97E7CE3D6F}"/>
              </a:ext>
            </a:extLst>
          </p:cNvPr>
          <p:cNvSpPr>
            <a:spLocks noGrp="1"/>
          </p:cNvSpPr>
          <p:nvPr>
            <p:ph type="sldNum" sz="quarter" idx="12"/>
          </p:nvPr>
        </p:nvSpPr>
        <p:spPr>
          <a:xfrm>
            <a:off x="8610600" y="6356350"/>
            <a:ext cx="2743200" cy="365125"/>
          </a:xfrm>
        </p:spPr>
        <p:txBody>
          <a:bodyPr/>
          <a:lstStyle/>
          <a:p>
            <a:fld id="{0F4207B3-52FD-40DD-ABEC-F0F37AABC5A9}" type="slidenum">
              <a:rPr lang="zh-TW" altLang="en-US" smtClean="0"/>
              <a:t>9</a:t>
            </a:fld>
            <a:endParaRPr lang="zh-TW" altLang="en-US"/>
          </a:p>
        </p:txBody>
      </p:sp>
      <p:sp>
        <p:nvSpPr>
          <p:cNvPr id="10" name="菱形 9">
            <a:extLst>
              <a:ext uri="{FF2B5EF4-FFF2-40B4-BE49-F238E27FC236}">
                <a16:creationId xmlns:a16="http://schemas.microsoft.com/office/drawing/2014/main" id="{BEA5B3BA-65FA-46E8-8D60-FCB2664A48C0}"/>
              </a:ext>
            </a:extLst>
          </p:cNvPr>
          <p:cNvSpPr/>
          <p:nvPr/>
        </p:nvSpPr>
        <p:spPr>
          <a:xfrm>
            <a:off x="2255075" y="13557"/>
            <a:ext cx="7783418" cy="6707918"/>
          </a:xfrm>
          <a:prstGeom prst="diamond">
            <a:avLst/>
          </a:prstGeom>
          <a:noFill/>
          <a:ln w="57150" cap="flat" cmpd="sng" algn="ctr">
            <a:solidFill>
              <a:sysClr val="window" lastClr="FFFFFF">
                <a:lumMod val="9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11" name="任意多边形: 形状 7">
            <a:extLst>
              <a:ext uri="{FF2B5EF4-FFF2-40B4-BE49-F238E27FC236}">
                <a16:creationId xmlns:a16="http://schemas.microsoft.com/office/drawing/2014/main" id="{E8D817BA-2F94-4A6A-8F54-8407608D446C}"/>
              </a:ext>
            </a:extLst>
          </p:cNvPr>
          <p:cNvSpPr/>
          <p:nvPr/>
        </p:nvSpPr>
        <p:spPr>
          <a:xfrm>
            <a:off x="0" y="0"/>
            <a:ext cx="12192000" cy="3239357"/>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blipFill>
            <a:blip r:embed="rId2"/>
            <a:tile tx="6350" ty="-215900" sx="89000" sy="89000" flip="none" algn="ctr"/>
          </a:blip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12" name="任意多边形: 形状 2">
            <a:extLst>
              <a:ext uri="{FF2B5EF4-FFF2-40B4-BE49-F238E27FC236}">
                <a16:creationId xmlns:a16="http://schemas.microsoft.com/office/drawing/2014/main" id="{DCE46952-2958-49DF-9785-8E2E2431C847}"/>
              </a:ext>
            </a:extLst>
          </p:cNvPr>
          <p:cNvSpPr/>
          <p:nvPr/>
        </p:nvSpPr>
        <p:spPr>
          <a:xfrm>
            <a:off x="0" y="0"/>
            <a:ext cx="12192000" cy="3239357"/>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gradFill>
            <a:gsLst>
              <a:gs pos="0">
                <a:sysClr val="windowText" lastClr="000000">
                  <a:alpha val="50000"/>
                </a:sysClr>
              </a:gs>
              <a:gs pos="100000">
                <a:sysClr val="windowText" lastClr="000000">
                  <a:lumMod val="95000"/>
                  <a:lumOff val="5000"/>
                </a:sysClr>
              </a:gs>
            </a:gsLst>
            <a:lin ang="5400000" scaled="1"/>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13" name="图文框 1">
            <a:extLst>
              <a:ext uri="{FF2B5EF4-FFF2-40B4-BE49-F238E27FC236}">
                <a16:creationId xmlns:a16="http://schemas.microsoft.com/office/drawing/2014/main" id="{86B03D4F-87F3-486B-B6E0-6282AEF7F961}"/>
              </a:ext>
            </a:extLst>
          </p:cNvPr>
          <p:cNvSpPr/>
          <p:nvPr/>
        </p:nvSpPr>
        <p:spPr>
          <a:xfrm>
            <a:off x="3942427" y="1125415"/>
            <a:ext cx="4408714" cy="4170066"/>
          </a:xfrm>
          <a:prstGeom prst="frame">
            <a:avLst>
              <a:gd name="adj1" fmla="val 2586"/>
            </a:avLst>
          </a:prstGeom>
          <a:solidFill>
            <a:srgbClr val="01A89E"/>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Arial"/>
              <a:ea typeface="微软雅黑"/>
              <a:cs typeface="+mn-cs"/>
            </a:endParaRPr>
          </a:p>
        </p:txBody>
      </p:sp>
      <p:sp>
        <p:nvSpPr>
          <p:cNvPr id="14" name="文本框 4">
            <a:extLst>
              <a:ext uri="{FF2B5EF4-FFF2-40B4-BE49-F238E27FC236}">
                <a16:creationId xmlns:a16="http://schemas.microsoft.com/office/drawing/2014/main" id="{665E39FA-2802-491D-B07A-C51989F3B724}"/>
              </a:ext>
            </a:extLst>
          </p:cNvPr>
          <p:cNvSpPr txBox="1"/>
          <p:nvPr/>
        </p:nvSpPr>
        <p:spPr>
          <a:xfrm>
            <a:off x="4031805" y="3547060"/>
            <a:ext cx="4229958" cy="1190519"/>
          </a:xfrm>
          <a:prstGeom prst="rect">
            <a:avLst/>
          </a:prstGeom>
          <a:noFill/>
        </p:spPr>
        <p:txBody>
          <a:bodyPr wrap="square" rtlCol="0">
            <a:spAutoFit/>
            <a:scene3d>
              <a:camera prst="orthographicFront"/>
              <a:lightRig rig="threePt" dir="t"/>
            </a:scene3d>
            <a:sp3d contourW="12700"/>
          </a:bodyPr>
          <a:lstStyle/>
          <a:p>
            <a:pPr algn="ctr" defTabSz="457200">
              <a:lnSpc>
                <a:spcPts val="4500"/>
              </a:lnSpc>
            </a:pPr>
            <a:r>
              <a:rPr lang="en-US" altLang="zh-TW" sz="3000" b="1" dirty="0">
                <a:solidFill>
                  <a:prstClr val="black">
                    <a:lumMod val="75000"/>
                    <a:lumOff val="25000"/>
                  </a:prstClr>
                </a:solidFill>
                <a:latin typeface="微軟正黑體" panose="020B0604030504040204" pitchFamily="34" charset="-120"/>
                <a:ea typeface="微軟正黑體" panose="020B0604030504040204" pitchFamily="34" charset="-120"/>
              </a:rPr>
              <a:t>Autoencoder-based approaches</a:t>
            </a:r>
          </a:p>
        </p:txBody>
      </p:sp>
      <p:sp>
        <p:nvSpPr>
          <p:cNvPr id="15" name="文本框 5">
            <a:extLst>
              <a:ext uri="{FF2B5EF4-FFF2-40B4-BE49-F238E27FC236}">
                <a16:creationId xmlns:a16="http://schemas.microsoft.com/office/drawing/2014/main" id="{9CF10FCC-D9F9-4569-84A4-FB2D01E46C81}"/>
              </a:ext>
            </a:extLst>
          </p:cNvPr>
          <p:cNvSpPr txBox="1"/>
          <p:nvPr/>
        </p:nvSpPr>
        <p:spPr>
          <a:xfrm>
            <a:off x="4914884" y="1482574"/>
            <a:ext cx="2463800" cy="1569660"/>
          </a:xfrm>
          <a:prstGeom prst="rect">
            <a:avLst/>
          </a:prstGeom>
          <a:noFill/>
        </p:spPr>
        <p:txBody>
          <a:bodyPr wrap="square" rtlCol="0">
            <a:spAutoFit/>
            <a:scene3d>
              <a:camera prst="orthographicFront"/>
              <a:lightRig rig="threePt" dir="t"/>
            </a:scene3d>
            <a:sp3d contourW="12700"/>
          </a:bodyPr>
          <a:lstStyle/>
          <a:p>
            <a:pPr algn="ctr" defTabSz="457200"/>
            <a:r>
              <a:rPr lang="en-US" altLang="zh-CN" sz="9600" dirty="0">
                <a:solidFill>
                  <a:prstClr val="white"/>
                </a:solidFill>
                <a:latin typeface="Century Gothic" panose="020B0502020202020204" pitchFamily="34" charset="0"/>
                <a:ea typeface="微软雅黑"/>
              </a:rPr>
              <a:t>03</a:t>
            </a:r>
            <a:endParaRPr lang="zh-CN" altLang="en-US" sz="9600" dirty="0">
              <a:solidFill>
                <a:prstClr val="white"/>
              </a:solidFill>
              <a:latin typeface="Century Gothic" panose="020B0502020202020204" pitchFamily="34" charset="0"/>
              <a:ea typeface="微软雅黑"/>
            </a:endParaRPr>
          </a:p>
        </p:txBody>
      </p:sp>
    </p:spTree>
    <p:extLst>
      <p:ext uri="{BB962C8B-B14F-4D97-AF65-F5344CB8AC3E}">
        <p14:creationId xmlns:p14="http://schemas.microsoft.com/office/powerpoint/2010/main" val="3387462119"/>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1349</TotalTime>
  <Words>1868</Words>
  <Application>Microsoft Office PowerPoint</Application>
  <PresentationFormat>寬螢幕</PresentationFormat>
  <Paragraphs>251</Paragraphs>
  <Slides>28</Slides>
  <Notes>16</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28</vt:i4>
      </vt:variant>
    </vt:vector>
  </HeadingPairs>
  <TitlesOfParts>
    <vt:vector size="38" baseType="lpstr">
      <vt:lpstr>-apple-system</vt:lpstr>
      <vt:lpstr>微軟正黑體</vt:lpstr>
      <vt:lpstr>Arial</vt:lpstr>
      <vt:lpstr>Calibri</vt:lpstr>
      <vt:lpstr>Calibri Light</vt:lpstr>
      <vt:lpstr>Cambria Math</vt:lpstr>
      <vt:lpstr>Century Gothic</vt:lpstr>
      <vt:lpstr>Georgia</vt:lpstr>
      <vt:lpstr>Times New Roman</vt:lpstr>
      <vt:lpstr>Office 佈景主題</vt:lpstr>
      <vt:lpstr>Deep Convolutional Variational Autoencoder for Anomalous Sound Detection</vt:lpstr>
      <vt:lpstr>PowerPoint 簡報</vt:lpstr>
      <vt:lpstr>PowerPoint 簡報</vt:lpstr>
      <vt:lpstr>Introduction</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Deep Convolutional Variational Autoencoder for Anomalous Sound Detection</vt:lpstr>
      <vt:lpstr>PowerPoint 簡報</vt:lpstr>
      <vt:lpstr>Deep Convolutional Variational Autoencoder for Anomalous Sound Detection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Convolutional Variational Autoencoder for Anomalous Sound Detection</dc:title>
  <dc:creator>王映勻</dc:creator>
  <cp:lastModifiedBy>王映勻</cp:lastModifiedBy>
  <cp:revision>38</cp:revision>
  <dcterms:created xsi:type="dcterms:W3CDTF">2022-04-14T15:40:42Z</dcterms:created>
  <dcterms:modified xsi:type="dcterms:W3CDTF">2022-05-26T05:38:57Z</dcterms:modified>
</cp:coreProperties>
</file>